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tableStyles.xml" ContentType="application/vnd.openxmlformats-officedocument.presentationml.tableStyles+xml"/>
  <Override PartName="/ppt/slides/slide99.xml" ContentType="application/vnd.openxmlformats-officedocument.presentationml.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Masters/slideMaster6.xml" ContentType="application/vnd.openxmlformats-officedocument.presentationml.slideMaster+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9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Layouts/slideLayout68.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13" r:id="rId5"/>
    <p:sldMasterId id="2147483726" r:id="rId6"/>
  </p:sldMasterIdLst>
  <p:notesMasterIdLst>
    <p:notesMasterId r:id="rId126"/>
  </p:notesMasterIdLst>
  <p:sldIdLst>
    <p:sldId id="256" r:id="rId7"/>
    <p:sldId id="257" r:id="rId8"/>
    <p:sldId id="258" r:id="rId9"/>
    <p:sldId id="259" r:id="rId10"/>
    <p:sldId id="260" r:id="rId11"/>
    <p:sldId id="261" r:id="rId12"/>
    <p:sldId id="262" r:id="rId13"/>
    <p:sldId id="263" r:id="rId14"/>
    <p:sldId id="359" r:id="rId15"/>
    <p:sldId id="264" r:id="rId16"/>
    <p:sldId id="265" r:id="rId17"/>
    <p:sldId id="266" r:id="rId18"/>
    <p:sldId id="360" r:id="rId19"/>
    <p:sldId id="361" r:id="rId20"/>
    <p:sldId id="354" r:id="rId21"/>
    <p:sldId id="355" r:id="rId22"/>
    <p:sldId id="356" r:id="rId23"/>
    <p:sldId id="267" r:id="rId24"/>
    <p:sldId id="268" r:id="rId25"/>
    <p:sldId id="269" r:id="rId26"/>
    <p:sldId id="270" r:id="rId27"/>
    <p:sldId id="271" r:id="rId28"/>
    <p:sldId id="272" r:id="rId29"/>
    <p:sldId id="273" r:id="rId30"/>
    <p:sldId id="278" r:id="rId31"/>
    <p:sldId id="279" r:id="rId32"/>
    <p:sldId id="281" r:id="rId33"/>
    <p:sldId id="282" r:id="rId34"/>
    <p:sldId id="357" r:id="rId35"/>
    <p:sldId id="358" r:id="rId36"/>
    <p:sldId id="353" r:id="rId37"/>
    <p:sldId id="284" r:id="rId38"/>
    <p:sldId id="285" r:id="rId39"/>
    <p:sldId id="286" r:id="rId40"/>
    <p:sldId id="287" r:id="rId41"/>
    <p:sldId id="288" r:id="rId42"/>
    <p:sldId id="324" r:id="rId43"/>
    <p:sldId id="349" r:id="rId44"/>
    <p:sldId id="350" r:id="rId45"/>
    <p:sldId id="351" r:id="rId46"/>
    <p:sldId id="348" r:id="rId47"/>
    <p:sldId id="347" r:id="rId48"/>
    <p:sldId id="352" r:id="rId49"/>
    <p:sldId id="290" r:id="rId50"/>
    <p:sldId id="344" r:id="rId51"/>
    <p:sldId id="345" r:id="rId52"/>
    <p:sldId id="346"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17" r:id="rId67"/>
    <p:sldId id="318" r:id="rId68"/>
    <p:sldId id="319" r:id="rId69"/>
    <p:sldId id="306" r:id="rId70"/>
    <p:sldId id="321" r:id="rId71"/>
    <p:sldId id="322" r:id="rId72"/>
    <p:sldId id="307" r:id="rId73"/>
    <p:sldId id="323" r:id="rId74"/>
    <p:sldId id="308" r:id="rId75"/>
    <p:sldId id="389" r:id="rId76"/>
    <p:sldId id="325" r:id="rId77"/>
    <p:sldId id="326" r:id="rId78"/>
    <p:sldId id="327" r:id="rId79"/>
    <p:sldId id="328" r:id="rId80"/>
    <p:sldId id="309" r:id="rId81"/>
    <p:sldId id="362" r:id="rId82"/>
    <p:sldId id="364" r:id="rId83"/>
    <p:sldId id="329" r:id="rId84"/>
    <p:sldId id="330" r:id="rId85"/>
    <p:sldId id="331" r:id="rId86"/>
    <p:sldId id="365" r:id="rId87"/>
    <p:sldId id="310" r:id="rId88"/>
    <p:sldId id="375" r:id="rId89"/>
    <p:sldId id="376" r:id="rId90"/>
    <p:sldId id="377" r:id="rId91"/>
    <p:sldId id="367" r:id="rId92"/>
    <p:sldId id="332" r:id="rId93"/>
    <p:sldId id="372" r:id="rId94"/>
    <p:sldId id="311" r:id="rId95"/>
    <p:sldId id="374" r:id="rId96"/>
    <p:sldId id="373" r:id="rId97"/>
    <p:sldId id="363" r:id="rId98"/>
    <p:sldId id="312" r:id="rId99"/>
    <p:sldId id="333" r:id="rId100"/>
    <p:sldId id="334" r:id="rId101"/>
    <p:sldId id="335" r:id="rId102"/>
    <p:sldId id="336" r:id="rId103"/>
    <p:sldId id="313" r:id="rId104"/>
    <p:sldId id="342" r:id="rId105"/>
    <p:sldId id="343" r:id="rId106"/>
    <p:sldId id="337" r:id="rId107"/>
    <p:sldId id="378" r:id="rId108"/>
    <p:sldId id="314" r:id="rId109"/>
    <p:sldId id="338" r:id="rId110"/>
    <p:sldId id="341" r:id="rId111"/>
    <p:sldId id="379" r:id="rId112"/>
    <p:sldId id="380" r:id="rId113"/>
    <p:sldId id="315" r:id="rId114"/>
    <p:sldId id="388" r:id="rId115"/>
    <p:sldId id="339" r:id="rId116"/>
    <p:sldId id="340" r:id="rId117"/>
    <p:sldId id="316" r:id="rId118"/>
    <p:sldId id="381" r:id="rId119"/>
    <p:sldId id="382" r:id="rId120"/>
    <p:sldId id="384" r:id="rId121"/>
    <p:sldId id="385" r:id="rId122"/>
    <p:sldId id="386" r:id="rId123"/>
    <p:sldId id="387" r:id="rId124"/>
    <p:sldId id="383"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7634" autoAdjust="0"/>
  </p:normalViewPr>
  <p:slideViewPr>
    <p:cSldViewPr>
      <p:cViewPr varScale="1">
        <p:scale>
          <a:sx n="64" d="100"/>
          <a:sy n="64" d="100"/>
        </p:scale>
        <p:origin x="-1566"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7"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IN" sz="4400" b="0" strike="noStrike" spc="-1">
                <a:latin typeface="Arial"/>
              </a:rPr>
              <a:t>Click to move the slide</a:t>
            </a:r>
          </a:p>
        </p:txBody>
      </p:sp>
      <p:sp>
        <p:nvSpPr>
          <p:cNvPr id="268" name="PlaceHolder 2"/>
          <p:cNvSpPr>
            <a:spLocks noGrp="1"/>
          </p:cNvSpPr>
          <p:nvPr>
            <p:ph type="body"/>
          </p:nvPr>
        </p:nvSpPr>
        <p:spPr>
          <a:xfrm>
            <a:off x="756000" y="5078520"/>
            <a:ext cx="6047640" cy="4811040"/>
          </a:xfrm>
          <a:prstGeom prst="rect">
            <a:avLst/>
          </a:prstGeom>
        </p:spPr>
        <p:txBody>
          <a:bodyPr lIns="0" tIns="0" rIns="0" bIns="0"/>
          <a:lstStyle/>
          <a:p>
            <a:r>
              <a:rPr lang="en-IN" sz="2000" b="0" strike="noStrike" spc="-1">
                <a:latin typeface="Arial"/>
              </a:rPr>
              <a:t>Click to edit the notes format</a:t>
            </a:r>
          </a:p>
        </p:txBody>
      </p:sp>
      <p:sp>
        <p:nvSpPr>
          <p:cNvPr id="269" name="PlaceHolder 3"/>
          <p:cNvSpPr>
            <a:spLocks noGrp="1"/>
          </p:cNvSpPr>
          <p:nvPr>
            <p:ph type="hdr"/>
          </p:nvPr>
        </p:nvSpPr>
        <p:spPr>
          <a:xfrm>
            <a:off x="0" y="0"/>
            <a:ext cx="3280680" cy="534240"/>
          </a:xfrm>
          <a:prstGeom prst="rect">
            <a:avLst/>
          </a:prstGeom>
        </p:spPr>
        <p:txBody>
          <a:bodyPr lIns="0" tIns="0" rIns="0" bIns="0"/>
          <a:lstStyle/>
          <a:p>
            <a:r>
              <a:rPr lang="en-IN" sz="1400" b="0" strike="noStrike" spc="-1">
                <a:latin typeface="Times New Roman"/>
              </a:rPr>
              <a:t>&lt;header&gt;</a:t>
            </a:r>
          </a:p>
        </p:txBody>
      </p:sp>
      <p:sp>
        <p:nvSpPr>
          <p:cNvPr id="270" name="PlaceHolder 4"/>
          <p:cNvSpPr>
            <a:spLocks noGrp="1"/>
          </p:cNvSpPr>
          <p:nvPr>
            <p:ph type="dt"/>
          </p:nvPr>
        </p:nvSpPr>
        <p:spPr>
          <a:xfrm>
            <a:off x="4278960" y="0"/>
            <a:ext cx="3280680" cy="534240"/>
          </a:xfrm>
          <a:prstGeom prst="rect">
            <a:avLst/>
          </a:prstGeom>
        </p:spPr>
        <p:txBody>
          <a:bodyPr lIns="0" tIns="0" rIns="0" bIns="0"/>
          <a:lstStyle/>
          <a:p>
            <a:pPr algn="r"/>
            <a:r>
              <a:rPr lang="en-IN" sz="1400" b="0" strike="noStrike" spc="-1">
                <a:latin typeface="Times New Roman"/>
              </a:rPr>
              <a:t>&lt;date/time&gt;</a:t>
            </a:r>
          </a:p>
        </p:txBody>
      </p:sp>
      <p:sp>
        <p:nvSpPr>
          <p:cNvPr id="271" name="PlaceHolder 5"/>
          <p:cNvSpPr>
            <a:spLocks noGrp="1"/>
          </p:cNvSpPr>
          <p:nvPr>
            <p:ph type="ftr"/>
          </p:nvPr>
        </p:nvSpPr>
        <p:spPr>
          <a:xfrm>
            <a:off x="0" y="10157400"/>
            <a:ext cx="3280680" cy="534240"/>
          </a:xfrm>
          <a:prstGeom prst="rect">
            <a:avLst/>
          </a:prstGeom>
        </p:spPr>
        <p:txBody>
          <a:bodyPr lIns="0" tIns="0" rIns="0" bIns="0" anchor="b"/>
          <a:lstStyle/>
          <a:p>
            <a:r>
              <a:rPr lang="en-IN" sz="1400" b="0" strike="noStrike" spc="-1">
                <a:latin typeface="Times New Roman"/>
              </a:rPr>
              <a:t>&lt;footer&gt;</a:t>
            </a:r>
          </a:p>
        </p:txBody>
      </p:sp>
      <p:sp>
        <p:nvSpPr>
          <p:cNvPr id="272" name="PlaceHolder 6"/>
          <p:cNvSpPr>
            <a:spLocks noGrp="1"/>
          </p:cNvSpPr>
          <p:nvPr>
            <p:ph type="sldNum"/>
          </p:nvPr>
        </p:nvSpPr>
        <p:spPr>
          <a:xfrm>
            <a:off x="4278960" y="10157400"/>
            <a:ext cx="3280680" cy="534240"/>
          </a:xfrm>
          <a:prstGeom prst="rect">
            <a:avLst/>
          </a:prstGeom>
        </p:spPr>
        <p:txBody>
          <a:bodyPr lIns="0" tIns="0" rIns="0" bIns="0" anchor="b"/>
          <a:lstStyle/>
          <a:p>
            <a:pPr algn="r"/>
            <a:fld id="{452BE005-755C-4B77-A6AB-89A87F5C9EA6}" type="slidenum">
              <a:rPr lang="en-IN" sz="1400" b="0" strike="noStrike" spc="-1">
                <a:latin typeface="Times New Roman"/>
              </a:rPr>
              <a:pPr algn="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CustomShape 1"/>
          <p:cNvSpPr/>
          <p:nvPr/>
        </p:nvSpPr>
        <p:spPr>
          <a:xfrm>
            <a:off x="3884760" y="8685360"/>
            <a:ext cx="2969640" cy="455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25E38274-AAD8-41F4-A6FA-F0DA8E3814D1}" type="slidenum">
              <a:rPr lang="en-IN" sz="1200" b="0" strike="noStrike" spc="-1">
                <a:solidFill>
                  <a:srgbClr val="000000"/>
                </a:solidFill>
                <a:latin typeface="Times New Roman"/>
              </a:rPr>
              <a:pPr algn="r">
                <a:lnSpc>
                  <a:spcPct val="100000"/>
                </a:lnSpc>
              </a:pPr>
              <a:t>12</a:t>
            </a:fld>
            <a:endParaRPr lang="en-IN" sz="1200" b="0" strike="noStrike" spc="-1">
              <a:latin typeface="Arial"/>
            </a:endParaRPr>
          </a:p>
        </p:txBody>
      </p:sp>
      <p:sp>
        <p:nvSpPr>
          <p:cNvPr id="425" name="PlaceHolder 2"/>
          <p:cNvSpPr>
            <a:spLocks noGrp="1" noRot="1" noChangeAspect="1"/>
          </p:cNvSpPr>
          <p:nvPr>
            <p:ph type="sldImg"/>
          </p:nvPr>
        </p:nvSpPr>
        <p:spPr>
          <a:xfrm>
            <a:off x="1143000" y="685800"/>
            <a:ext cx="4570413" cy="3427413"/>
          </a:xfrm>
          <a:prstGeom prst="rect">
            <a:avLst/>
          </a:prstGeom>
        </p:spPr>
      </p:sp>
      <p:sp>
        <p:nvSpPr>
          <p:cNvPr id="426" name="PlaceHolder 3"/>
          <p:cNvSpPr>
            <a:spLocks noGrp="1"/>
          </p:cNvSpPr>
          <p:nvPr>
            <p:ph type="body"/>
          </p:nvPr>
        </p:nvSpPr>
        <p:spPr>
          <a:xfrm>
            <a:off x="685800" y="4343400"/>
            <a:ext cx="5484240" cy="4112640"/>
          </a:xfrm>
          <a:prstGeom prst="rect">
            <a:avLst/>
          </a:prstGeom>
        </p:spPr>
        <p:txBody>
          <a:bodyPr lIns="0" tIns="0" rIns="0" bIns="0"/>
          <a:lstStyle/>
          <a:p>
            <a:pPr marL="216000" indent="-214200">
              <a:lnSpc>
                <a:spcPct val="100000"/>
              </a:lnSpc>
            </a:pPr>
            <a:r>
              <a:rPr lang="en-IN" sz="2000" b="0" strike="noStrike" spc="-1">
                <a:latin typeface="Arial"/>
              </a:rPr>
              <a:t>The point to make here is that each point on the image plane sees light from only</a:t>
            </a:r>
          </a:p>
          <a:p>
            <a:pPr marL="216000" indent="-214200">
              <a:lnSpc>
                <a:spcPct val="100000"/>
              </a:lnSpc>
            </a:pPr>
            <a:r>
              <a:rPr lang="en-IN" sz="2000" b="0" strike="noStrike" spc="-1">
                <a:latin typeface="Arial"/>
              </a:rPr>
              <a:t>one direction, the one that passes through the pinhole.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80"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82"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84"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85"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8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90"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91"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93"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94"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95"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9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9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99"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01"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102"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04"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05"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06"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107"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09"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110"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111"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112"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113"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114"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18"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20"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22"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12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27"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28"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129"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31"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13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33"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35"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3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37"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39"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140"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4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43"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4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145"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47"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148"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149"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150"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151"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152"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94"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96"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98"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199"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03"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04"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205"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07"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208"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09"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1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12"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13"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15"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216"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18"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19"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20"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221"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23"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224"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225"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226"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227"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228"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32"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34" name="PlaceHolder 2"/>
          <p:cNvSpPr>
            <a:spLocks noGrp="1"/>
          </p:cNvSpPr>
          <p:nvPr>
            <p:ph type="body"/>
          </p:nvPr>
        </p:nvSpPr>
        <p:spPr>
          <a:xfrm>
            <a:off x="457200" y="1604520"/>
            <a:ext cx="82292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3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237"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41"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42"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243"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45"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246"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47"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49"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50"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51"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tIns="0" rIns="0" bIns="0">
            <a:normAutofit/>
          </a:bodyPr>
          <a:lstStyle/>
          <a:p>
            <a:endParaRPr lang="en-IN" sz="3200" b="0" strike="noStrike" spc="-1">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53" name="PlaceHolder 2"/>
          <p:cNvSpPr>
            <a:spLocks noGrp="1"/>
          </p:cNvSpPr>
          <p:nvPr>
            <p:ph type="body"/>
          </p:nvPr>
        </p:nvSpPr>
        <p:spPr>
          <a:xfrm>
            <a:off x="457200" y="1604520"/>
            <a:ext cx="8229240" cy="1896840"/>
          </a:xfrm>
          <a:prstGeom prst="rect">
            <a:avLst/>
          </a:prstGeom>
        </p:spPr>
        <p:txBody>
          <a:bodyPr lIns="0" tIns="0" rIns="0" bIns="0">
            <a:normAutofit/>
          </a:bodyPr>
          <a:lstStyle/>
          <a:p>
            <a:endParaRPr lang="en-IN" sz="3200" b="0" strike="noStrike" spc="-1">
              <a:latin typeface="Arial"/>
            </a:endParaRPr>
          </a:p>
        </p:txBody>
      </p:sp>
      <p:sp>
        <p:nvSpPr>
          <p:cNvPr id="254" name="PlaceHolder 3"/>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56"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5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58" name="PlaceHolder 4"/>
          <p:cNvSpPr>
            <a:spLocks noGrp="1"/>
          </p:cNvSpPr>
          <p:nvPr>
            <p:ph type="body"/>
          </p:nvPr>
        </p:nvSpPr>
        <p:spPr>
          <a:xfrm>
            <a:off x="457200" y="3682080"/>
            <a:ext cx="4015800" cy="1896840"/>
          </a:xfrm>
          <a:prstGeom prst="rect">
            <a:avLst/>
          </a:prstGeom>
        </p:spPr>
        <p:txBody>
          <a:bodyPr lIns="0" tIns="0" rIns="0" bIns="0">
            <a:normAutofit/>
          </a:bodyPr>
          <a:lstStyle/>
          <a:p>
            <a:endParaRPr lang="en-IN" sz="3200" b="0" strike="noStrike" spc="-1">
              <a:latin typeface="Arial"/>
            </a:endParaRPr>
          </a:p>
        </p:txBody>
      </p:sp>
      <p:sp>
        <p:nvSpPr>
          <p:cNvPr id="259" name="PlaceHolder 5"/>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61" name="PlaceHolder 2"/>
          <p:cNvSpPr>
            <a:spLocks noGrp="1"/>
          </p:cNvSpPr>
          <p:nvPr>
            <p:ph type="body"/>
          </p:nvPr>
        </p:nvSpPr>
        <p:spPr>
          <a:xfrm>
            <a:off x="457200" y="1604520"/>
            <a:ext cx="2649600" cy="1896840"/>
          </a:xfrm>
          <a:prstGeom prst="rect">
            <a:avLst/>
          </a:prstGeom>
        </p:spPr>
        <p:txBody>
          <a:bodyPr lIns="0" tIns="0" rIns="0" bIns="0">
            <a:normAutofit/>
          </a:bodyPr>
          <a:lstStyle/>
          <a:p>
            <a:endParaRPr lang="en-IN" sz="3200" b="0" strike="noStrike" spc="-1">
              <a:latin typeface="Arial"/>
            </a:endParaRPr>
          </a:p>
        </p:txBody>
      </p:sp>
      <p:sp>
        <p:nvSpPr>
          <p:cNvPr id="262" name="PlaceHolder 3"/>
          <p:cNvSpPr>
            <a:spLocks noGrp="1"/>
          </p:cNvSpPr>
          <p:nvPr>
            <p:ph type="body"/>
          </p:nvPr>
        </p:nvSpPr>
        <p:spPr>
          <a:xfrm>
            <a:off x="3239640" y="1604520"/>
            <a:ext cx="2649600" cy="1896840"/>
          </a:xfrm>
          <a:prstGeom prst="rect">
            <a:avLst/>
          </a:prstGeom>
        </p:spPr>
        <p:txBody>
          <a:bodyPr lIns="0" tIns="0" rIns="0" bIns="0">
            <a:normAutofit/>
          </a:bodyPr>
          <a:lstStyle/>
          <a:p>
            <a:endParaRPr lang="en-IN" sz="3200" b="0" strike="noStrike" spc="-1">
              <a:latin typeface="Arial"/>
            </a:endParaRPr>
          </a:p>
        </p:txBody>
      </p:sp>
      <p:sp>
        <p:nvSpPr>
          <p:cNvPr id="263" name="PlaceHolder 4"/>
          <p:cNvSpPr>
            <a:spLocks noGrp="1"/>
          </p:cNvSpPr>
          <p:nvPr>
            <p:ph type="body"/>
          </p:nvPr>
        </p:nvSpPr>
        <p:spPr>
          <a:xfrm>
            <a:off x="6022080" y="1604520"/>
            <a:ext cx="2649600" cy="1896840"/>
          </a:xfrm>
          <a:prstGeom prst="rect">
            <a:avLst/>
          </a:prstGeom>
        </p:spPr>
        <p:txBody>
          <a:bodyPr lIns="0" tIns="0" rIns="0" bIns="0">
            <a:normAutofit/>
          </a:bodyPr>
          <a:lstStyle/>
          <a:p>
            <a:endParaRPr lang="en-IN" sz="3200" b="0" strike="noStrike" spc="-1">
              <a:latin typeface="Arial"/>
            </a:endParaRPr>
          </a:p>
        </p:txBody>
      </p:sp>
      <p:sp>
        <p:nvSpPr>
          <p:cNvPr id="264" name="PlaceHolder 5"/>
          <p:cNvSpPr>
            <a:spLocks noGrp="1"/>
          </p:cNvSpPr>
          <p:nvPr>
            <p:ph type="body"/>
          </p:nvPr>
        </p:nvSpPr>
        <p:spPr>
          <a:xfrm>
            <a:off x="457200" y="3682080"/>
            <a:ext cx="2649600" cy="1896840"/>
          </a:xfrm>
          <a:prstGeom prst="rect">
            <a:avLst/>
          </a:prstGeom>
        </p:spPr>
        <p:txBody>
          <a:bodyPr lIns="0" tIns="0" rIns="0" bIns="0">
            <a:normAutofit/>
          </a:bodyPr>
          <a:lstStyle/>
          <a:p>
            <a:endParaRPr lang="en-IN" sz="3200" b="0" strike="noStrike" spc="-1">
              <a:latin typeface="Arial"/>
            </a:endParaRPr>
          </a:p>
        </p:txBody>
      </p:sp>
      <p:sp>
        <p:nvSpPr>
          <p:cNvPr id="265" name="PlaceHolder 6"/>
          <p:cNvSpPr>
            <a:spLocks noGrp="1"/>
          </p:cNvSpPr>
          <p:nvPr>
            <p:ph type="body"/>
          </p:nvPr>
        </p:nvSpPr>
        <p:spPr>
          <a:xfrm>
            <a:off x="3239640" y="3682080"/>
            <a:ext cx="2649600" cy="1896840"/>
          </a:xfrm>
          <a:prstGeom prst="rect">
            <a:avLst/>
          </a:prstGeom>
        </p:spPr>
        <p:txBody>
          <a:bodyPr lIns="0" tIns="0" rIns="0" bIns="0">
            <a:normAutofit/>
          </a:bodyPr>
          <a:lstStyle/>
          <a:p>
            <a:endParaRPr lang="en-IN" sz="3200" b="0" strike="noStrike" spc="-1">
              <a:latin typeface="Arial"/>
            </a:endParaRPr>
          </a:p>
        </p:txBody>
      </p:sp>
      <p:sp>
        <p:nvSpPr>
          <p:cNvPr id="266" name="PlaceHolder 7"/>
          <p:cNvSpPr>
            <a:spLocks noGrp="1"/>
          </p:cNvSpPr>
          <p:nvPr>
            <p:ph type="body"/>
          </p:nvPr>
        </p:nvSpPr>
        <p:spPr>
          <a:xfrm>
            <a:off x="6022080" y="3682080"/>
            <a:ext cx="26496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tIns="0" rIns="0" bIns="0">
            <a:normAutofit/>
          </a:bodyPr>
          <a:lstStyle/>
          <a:p>
            <a:endParaRPr lang="en-IN" sz="3200" b="0" strike="noStrike" spc="-1">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tIns="0" rIns="0" bIns="0" anchor="ctr"/>
          <a:lstStyle/>
          <a:p>
            <a:pPr algn="ctr"/>
            <a:endParaRPr lang="en-IN" sz="4400" b="0" strike="noStrike" spc="-1">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tIns="0" rIns="0" bIns="0">
            <a:normAutofit/>
          </a:bodyPr>
          <a:lstStyle/>
          <a:p>
            <a:endParaRPr lang="en-IN" sz="3200" b="0" strike="noStrike" spc="-1">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tIns="0" rIns="0" bIns="0">
            <a:normAutofit/>
          </a:bodyPr>
          <a:lstStyle/>
          <a:p>
            <a:endParaRPr lang="en-IN" sz="3200" b="0" strike="noStrike" spc="-1">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3"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39"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8880" cy="1144440"/>
          </a:xfrm>
          <a:prstGeom prst="rect">
            <a:avLst/>
          </a:prstGeom>
        </p:spPr>
        <p:txBody>
          <a:bodyPr lIns="0" tIns="0" rIns="0" bIns="0" anchor="ctr"/>
          <a:lstStyle/>
          <a:p>
            <a:r>
              <a:rPr lang="en-IN" sz="1800" b="0" strike="noStrike" spc="-1">
                <a:latin typeface="Arial"/>
              </a:rPr>
              <a:t>Click to edit the title text format</a:t>
            </a:r>
          </a:p>
        </p:txBody>
      </p:sp>
      <p:sp>
        <p:nvSpPr>
          <p:cNvPr id="77" name="PlaceHolder 2"/>
          <p:cNvSpPr>
            <a:spLocks noGrp="1"/>
          </p:cNvSpPr>
          <p:nvPr>
            <p:ph type="body"/>
          </p:nvPr>
        </p:nvSpPr>
        <p:spPr>
          <a:xfrm>
            <a:off x="457200" y="1604520"/>
            <a:ext cx="401544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latin typeface="Arial"/>
              </a:rPr>
              <a:t>Second Outline Level</a:t>
            </a:r>
          </a:p>
          <a:p>
            <a:pPr marL="1296000" lvl="2" indent="-288000">
              <a:spcBef>
                <a:spcPts val="850"/>
              </a:spcBef>
              <a:buClr>
                <a:srgbClr val="000000"/>
              </a:buClr>
              <a:buSzPct val="45000"/>
              <a:buFont typeface="Wingdings" charset="2"/>
              <a:buChar char=""/>
            </a:pPr>
            <a:r>
              <a:rPr lang="en-IN" sz="1800" b="0" strike="noStrike" spc="-1">
                <a:latin typeface="Arial"/>
              </a:rPr>
              <a:t>Third Outline Level</a:t>
            </a:r>
          </a:p>
          <a:p>
            <a:pPr marL="1728000" lvl="3" indent="-216000">
              <a:spcBef>
                <a:spcPts val="567"/>
              </a:spcBef>
              <a:buClr>
                <a:srgbClr val="000000"/>
              </a:buClr>
              <a:buSzPct val="75000"/>
              <a:buFont typeface="Symbol" charset="2"/>
              <a:buChar char=""/>
            </a:pPr>
            <a:r>
              <a:rPr lang="en-IN" sz="1800" b="0" strike="noStrike" spc="-1">
                <a:latin typeface="Arial"/>
              </a:rPr>
              <a:t>Fourth Outline Level</a:t>
            </a:r>
          </a:p>
          <a:p>
            <a:pPr marL="2160000" lvl="4" indent="-216000">
              <a:spcBef>
                <a:spcPts val="283"/>
              </a:spcBef>
              <a:buClr>
                <a:srgbClr val="000000"/>
              </a:buClr>
              <a:buSzPct val="45000"/>
              <a:buFont typeface="Wingdings" charset="2"/>
              <a:buChar char=""/>
            </a:pPr>
            <a:r>
              <a:rPr lang="en-IN" sz="1800" b="0" strike="noStrike" spc="-1">
                <a:latin typeface="Arial"/>
              </a:rPr>
              <a:t>Fifth Outline Level</a:t>
            </a:r>
          </a:p>
          <a:p>
            <a:pPr marL="2592000" lvl="5" indent="-216000">
              <a:spcBef>
                <a:spcPts val="283"/>
              </a:spcBef>
              <a:buClr>
                <a:srgbClr val="000000"/>
              </a:buClr>
              <a:buSzPct val="45000"/>
              <a:buFont typeface="Wingdings" charset="2"/>
              <a:buChar char=""/>
            </a:pPr>
            <a:r>
              <a:rPr lang="en-IN" sz="1800" b="0" strike="noStrike" spc="-1">
                <a:latin typeface="Arial"/>
              </a:rPr>
              <a:t>Sixth Outline Level</a:t>
            </a:r>
          </a:p>
          <a:p>
            <a:pPr marL="3024000" lvl="6" indent="-216000">
              <a:spcBef>
                <a:spcPts val="283"/>
              </a:spcBef>
              <a:buClr>
                <a:srgbClr val="000000"/>
              </a:buClr>
              <a:buSzPct val="45000"/>
              <a:buFont typeface="Wingdings" charset="2"/>
              <a:buChar char=""/>
            </a:pPr>
            <a:r>
              <a:rPr lang="en-IN" sz="1800" b="0" strike="noStrike" spc="-1">
                <a:latin typeface="Arial"/>
              </a:rPr>
              <a:t>Seventh Outline Level</a:t>
            </a:r>
          </a:p>
        </p:txBody>
      </p:sp>
      <p:sp>
        <p:nvSpPr>
          <p:cNvPr id="78" name="PlaceHolder 3"/>
          <p:cNvSpPr>
            <a:spLocks noGrp="1"/>
          </p:cNvSpPr>
          <p:nvPr>
            <p:ph type="body"/>
          </p:nvPr>
        </p:nvSpPr>
        <p:spPr>
          <a:xfrm>
            <a:off x="4674240" y="1604520"/>
            <a:ext cx="4015440" cy="397692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1800" b="0" strike="noStrike" spc="-1">
                <a:latin typeface="Arial"/>
              </a:rPr>
              <a:t>Second Outline Level</a:t>
            </a:r>
          </a:p>
          <a:p>
            <a:pPr marL="1296000" lvl="2" indent="-288000">
              <a:spcBef>
                <a:spcPts val="850"/>
              </a:spcBef>
              <a:buClr>
                <a:srgbClr val="000000"/>
              </a:buClr>
              <a:buSzPct val="45000"/>
              <a:buFont typeface="Wingdings" charset="2"/>
              <a:buChar char=""/>
            </a:pPr>
            <a:r>
              <a:rPr lang="en-IN" sz="1800" b="0" strike="noStrike" spc="-1">
                <a:latin typeface="Arial"/>
              </a:rPr>
              <a:t>Third Outline Level</a:t>
            </a:r>
          </a:p>
          <a:p>
            <a:pPr marL="1728000" lvl="3" indent="-216000">
              <a:spcBef>
                <a:spcPts val="567"/>
              </a:spcBef>
              <a:buClr>
                <a:srgbClr val="000000"/>
              </a:buClr>
              <a:buSzPct val="75000"/>
              <a:buFont typeface="Symbol" charset="2"/>
              <a:buChar char=""/>
            </a:pPr>
            <a:r>
              <a:rPr lang="en-IN" sz="1800" b="0" strike="noStrike" spc="-1">
                <a:latin typeface="Arial"/>
              </a:rPr>
              <a:t>Fourth Outline Level</a:t>
            </a:r>
          </a:p>
          <a:p>
            <a:pPr marL="2160000" lvl="4" indent="-216000">
              <a:spcBef>
                <a:spcPts val="283"/>
              </a:spcBef>
              <a:buClr>
                <a:srgbClr val="000000"/>
              </a:buClr>
              <a:buSzPct val="45000"/>
              <a:buFont typeface="Wingdings" charset="2"/>
              <a:buChar char=""/>
            </a:pPr>
            <a:r>
              <a:rPr lang="en-IN" sz="1800" b="0" strike="noStrike" spc="-1">
                <a:latin typeface="Arial"/>
              </a:rPr>
              <a:t>Fifth Outline Level</a:t>
            </a:r>
          </a:p>
          <a:p>
            <a:pPr marL="2592000" lvl="5" indent="-216000">
              <a:spcBef>
                <a:spcPts val="283"/>
              </a:spcBef>
              <a:buClr>
                <a:srgbClr val="000000"/>
              </a:buClr>
              <a:buSzPct val="45000"/>
              <a:buFont typeface="Wingdings" charset="2"/>
              <a:buChar char=""/>
            </a:pPr>
            <a:r>
              <a:rPr lang="en-IN" sz="1800" b="0" strike="noStrike" spc="-1">
                <a:latin typeface="Arial"/>
              </a:rPr>
              <a:t>Sixth Outline Level</a:t>
            </a:r>
          </a:p>
          <a:p>
            <a:pPr marL="3024000" lvl="6" indent="-216000">
              <a:spcBef>
                <a:spcPts val="283"/>
              </a:spcBef>
              <a:buClr>
                <a:srgbClr val="000000"/>
              </a:buClr>
              <a:buSzPct val="45000"/>
              <a:buFont typeface="Wingdings" charset="2"/>
              <a:buChar char=""/>
            </a:pPr>
            <a:r>
              <a:rPr lang="en-IN"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8880" cy="1144440"/>
          </a:xfrm>
          <a:prstGeom prst="rect">
            <a:avLst/>
          </a:prstGeom>
        </p:spPr>
        <p:txBody>
          <a:bodyPr lIns="0" tIns="0" rIns="0" bIns="0" anchor="ctr"/>
          <a:lstStyle/>
          <a:p>
            <a:r>
              <a:rPr lang="en-IN" sz="1800" b="0" strike="noStrike" spc="-1">
                <a:latin typeface="Arial"/>
              </a:rPr>
              <a:t>Click to edit the title text format</a:t>
            </a:r>
          </a:p>
        </p:txBody>
      </p:sp>
      <p:sp>
        <p:nvSpPr>
          <p:cNvPr id="116"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192"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73600"/>
            <a:ext cx="8229240" cy="1144800"/>
          </a:xfrm>
          <a:prstGeom prst="rect">
            <a:avLst/>
          </a:prstGeom>
        </p:spPr>
        <p:txBody>
          <a:bodyPr lIns="0" tIns="0" rIns="0" bIns="0" anchor="ctr"/>
          <a:lstStyle/>
          <a:p>
            <a:pPr algn="ctr"/>
            <a:r>
              <a:rPr lang="en-IN" sz="4400" b="0" strike="noStrike" spc="-1">
                <a:latin typeface="Arial"/>
              </a:rPr>
              <a:t>Click to edit the title text format</a:t>
            </a:r>
          </a:p>
        </p:txBody>
      </p:sp>
      <p:sp>
        <p:nvSpPr>
          <p:cNvPr id="230" name="PlaceHolder 2"/>
          <p:cNvSpPr>
            <a:spLocks noGrp="1"/>
          </p:cNvSpPr>
          <p:nvPr>
            <p:ph type="body"/>
          </p:nvPr>
        </p:nvSpPr>
        <p:spPr>
          <a:xfrm>
            <a:off x="457200" y="1604520"/>
            <a:ext cx="82292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IN" sz="2800" b="0" strike="noStrike" spc="-1">
                <a:latin typeface="Arial"/>
              </a:rPr>
              <a:t>Second Outline Level</a:t>
            </a:r>
          </a:p>
          <a:p>
            <a:pPr marL="1296000" lvl="2" indent="-288000">
              <a:spcBef>
                <a:spcPts val="850"/>
              </a:spcBef>
              <a:buClr>
                <a:srgbClr val="000000"/>
              </a:buClr>
              <a:buSzPct val="45000"/>
              <a:buFont typeface="Wingdings" charset="2"/>
              <a:buChar char=""/>
            </a:pPr>
            <a:r>
              <a:rPr lang="en-IN" sz="2400" b="0" strike="noStrike" spc="-1">
                <a:latin typeface="Arial"/>
              </a:rPr>
              <a:t>Third Outline Level</a:t>
            </a:r>
          </a:p>
          <a:p>
            <a:pPr marL="1728000" lvl="3" indent="-216000">
              <a:spcBef>
                <a:spcPts val="567"/>
              </a:spcBef>
              <a:buClr>
                <a:srgbClr val="000000"/>
              </a:buClr>
              <a:buSzPct val="75000"/>
              <a:buFont typeface="Symbol" charset="2"/>
              <a:buChar char=""/>
            </a:pPr>
            <a:r>
              <a:rPr lang="en-IN" sz="2000" b="0" strike="noStrike" spc="-1">
                <a:latin typeface="Arial"/>
              </a:rPr>
              <a:t>Fourth Outline Level</a:t>
            </a:r>
          </a:p>
          <a:p>
            <a:pPr marL="2160000" lvl="4" indent="-216000">
              <a:spcBef>
                <a:spcPts val="283"/>
              </a:spcBef>
              <a:buClr>
                <a:srgbClr val="000000"/>
              </a:buClr>
              <a:buSzPct val="45000"/>
              <a:buFont typeface="Wingdings" charset="2"/>
              <a:buChar char=""/>
            </a:pPr>
            <a:r>
              <a:rPr lang="en-IN" sz="2000" b="0" strike="noStrike" spc="-1">
                <a:latin typeface="Arial"/>
              </a:rPr>
              <a:t>Fifth Outline Level</a:t>
            </a:r>
          </a:p>
          <a:p>
            <a:pPr marL="2592000" lvl="5" indent="-216000">
              <a:spcBef>
                <a:spcPts val="283"/>
              </a:spcBef>
              <a:buClr>
                <a:srgbClr val="000000"/>
              </a:buClr>
              <a:buSzPct val="45000"/>
              <a:buFont typeface="Wingdings" charset="2"/>
              <a:buChar char=""/>
            </a:pPr>
            <a:r>
              <a:rPr lang="en-IN" sz="2000" b="0" strike="noStrike" spc="-1">
                <a:latin typeface="Arial"/>
              </a:rPr>
              <a:t>Sixth Outline Level</a:t>
            </a:r>
          </a:p>
          <a:p>
            <a:pPr marL="3024000" lvl="6" indent="-216000">
              <a:spcBef>
                <a:spcPts val="283"/>
              </a:spcBef>
              <a:buClr>
                <a:srgbClr val="000000"/>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1.xml"/></Relationships>
</file>

<file path=ppt/slides/_rels/slide5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1.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1.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www.ibm.com/in-en/cloud/watson-studio/deep-learning" TargetMode="Externa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CustomShape 1"/>
          <p:cNvSpPr/>
          <p:nvPr/>
        </p:nvSpPr>
        <p:spPr>
          <a:xfrm>
            <a:off x="500040" y="857160"/>
            <a:ext cx="8075160" cy="167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Computer Vision and Robotics</a:t>
            </a:r>
            <a:endParaRPr lang="en-IN" sz="4400" b="0" strike="noStrike" spc="-1">
              <a:latin typeface="Arial"/>
            </a:endParaRPr>
          </a:p>
        </p:txBody>
      </p:sp>
      <p:sp>
        <p:nvSpPr>
          <p:cNvPr id="274" name="CustomShape 2"/>
          <p:cNvSpPr/>
          <p:nvPr/>
        </p:nvSpPr>
        <p:spPr>
          <a:xfrm>
            <a:off x="1371600" y="3886200"/>
            <a:ext cx="6398640" cy="1750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799"/>
              </a:spcBef>
            </a:pPr>
            <a:r>
              <a:rPr lang="en-IN" sz="4000" b="0" strike="noStrike" spc="-1">
                <a:solidFill>
                  <a:srgbClr val="8B8B8B"/>
                </a:solidFill>
                <a:latin typeface="Calibri"/>
                <a:ea typeface="DejaVu Sans"/>
              </a:rPr>
              <a:t>Unit 1</a:t>
            </a:r>
            <a:endParaRPr lang="en-IN" sz="4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IN" sz="4400" b="0" strike="noStrike" spc="-1">
                <a:solidFill>
                  <a:srgbClr val="000000"/>
                </a:solidFill>
                <a:latin typeface="Calibri"/>
                <a:ea typeface="DejaVu Sans"/>
              </a:rPr>
              <a:t>1.Pin Hole cameras</a:t>
            </a:r>
            <a:r>
              <a:t/>
            </a:r>
            <a:br/>
            <a:endParaRPr lang="en-IN" sz="4400" b="0" strike="noStrike" spc="-1">
              <a:latin typeface="Arial"/>
            </a:endParaRPr>
          </a:p>
        </p:txBody>
      </p:sp>
      <p:sp>
        <p:nvSpPr>
          <p:cNvPr id="292" name="CustomShape 2"/>
          <p:cNvSpPr/>
          <p:nvPr/>
        </p:nvSpPr>
        <p:spPr>
          <a:xfrm>
            <a:off x="457200" y="1600200"/>
            <a:ext cx="839880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20000"/>
          </a:bodyPr>
          <a:lstStyle/>
          <a:p>
            <a:pPr marL="343080" indent="-340920">
              <a:lnSpc>
                <a:spcPct val="100000"/>
              </a:lnSpc>
              <a:spcBef>
                <a:spcPts val="641"/>
              </a:spcBef>
              <a:buClr>
                <a:srgbClr val="000000"/>
              </a:buClr>
              <a:buFont typeface="Arial"/>
              <a:buChar char="•"/>
            </a:pPr>
            <a:r>
              <a:rPr lang="en-IN" sz="3200" b="0" strike="noStrike" spc="-1">
                <a:solidFill>
                  <a:srgbClr val="000000"/>
                </a:solidFill>
                <a:latin typeface="Calibri"/>
                <a:ea typeface="DejaVu Sans"/>
              </a:rPr>
              <a:t>Imagine taking a box, using a pin to prick a small hole in the center of one of its sides, and then replacing the opposite side with a translucent plate. </a:t>
            </a:r>
            <a:endParaRPr lang="en-IN" sz="3200" b="0" strike="noStrike" spc="-1">
              <a:latin typeface="Arial"/>
            </a:endParaRPr>
          </a:p>
          <a:p>
            <a:pPr marL="343080" indent="-340920">
              <a:lnSpc>
                <a:spcPct val="100000"/>
              </a:lnSpc>
              <a:spcBef>
                <a:spcPts val="641"/>
              </a:spcBef>
              <a:buClr>
                <a:srgbClr val="000000"/>
              </a:buClr>
              <a:buFont typeface="Arial"/>
              <a:buChar char="•"/>
            </a:pPr>
            <a:r>
              <a:rPr lang="en-IN" sz="3200" b="0" strike="noStrike" spc="-1">
                <a:solidFill>
                  <a:srgbClr val="000000"/>
                </a:solidFill>
                <a:latin typeface="Calibri"/>
                <a:ea typeface="DejaVu Sans"/>
              </a:rPr>
              <a:t>If you hold that box in front of you in a dimly lit room, with the pinhole facing some light source, say a candle, an inverted image of the candle will appear on the translucent plateThis image is formed by light rays issued from the scene facing the box. </a:t>
            </a:r>
            <a:endParaRPr lang="en-IN" sz="3200" b="0" strike="noStrike" spc="-1">
              <a:latin typeface="Arial"/>
            </a:endParaRPr>
          </a:p>
          <a:p>
            <a:pPr marL="343080" indent="-340920">
              <a:lnSpc>
                <a:spcPct val="100000"/>
              </a:lnSpc>
              <a:spcBef>
                <a:spcPts val="641"/>
              </a:spcBef>
              <a:buClr>
                <a:srgbClr val="000000"/>
              </a:buClr>
              <a:buFont typeface="Arial"/>
              <a:buChar char="•"/>
            </a:pPr>
            <a:r>
              <a:rPr lang="en-IN" sz="3200" b="0" strike="noStrike" spc="-1">
                <a:solidFill>
                  <a:srgbClr val="000000"/>
                </a:solidFill>
                <a:latin typeface="Calibri"/>
                <a:ea typeface="DejaVu Sans"/>
              </a:rPr>
              <a:t>If the pinhole were really reduced to a point (which is physically impossible, of course), exactly one light ray would pass through each point in the plane of the plate (or image plane), the pinhole, and some scene point.</a:t>
            </a:r>
            <a:endParaRPr lang="en-IN"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0100" y="928670"/>
            <a:ext cx="7143800" cy="4401205"/>
          </a:xfrm>
          <a:prstGeom prst="rect">
            <a:avLst/>
          </a:prstGeom>
        </p:spPr>
        <p:txBody>
          <a:bodyPr wrap="square">
            <a:spAutoFit/>
          </a:bodyPr>
          <a:lstStyle/>
          <a:p>
            <a:r>
              <a:rPr lang="en-US" sz="2000" b="1" dirty="0" err="1" smtClean="0"/>
              <a:t>Trichromacy</a:t>
            </a:r>
            <a:r>
              <a:rPr lang="en-US" sz="2000" dirty="0" smtClean="0"/>
              <a:t> It is a matter of experimental fact that for most observers only three primaries are required to match a test light. There are some caveats. Firstly, subtractive matching must be allowed, and secondly, the primaries must be independent — meaning that no mixture of two of the primaries may match a third. This phenomenon is known as the </a:t>
            </a:r>
            <a:r>
              <a:rPr lang="en-US" sz="2000" dirty="0" err="1" smtClean="0"/>
              <a:t>the</a:t>
            </a:r>
            <a:r>
              <a:rPr lang="en-US" sz="2000" dirty="0" smtClean="0"/>
              <a:t> principle of </a:t>
            </a:r>
            <a:r>
              <a:rPr lang="en-US" sz="2000" dirty="0" err="1" smtClean="0"/>
              <a:t>trichromacy</a:t>
            </a:r>
            <a:r>
              <a:rPr lang="en-US" sz="2000" dirty="0" smtClean="0"/>
              <a:t>. It is often explained by assuming that there are three distinct types of </a:t>
            </a:r>
            <a:r>
              <a:rPr lang="en-US" sz="2000" dirty="0" err="1" smtClean="0"/>
              <a:t>colour</a:t>
            </a:r>
            <a:r>
              <a:rPr lang="en-US" sz="2000" dirty="0" smtClean="0"/>
              <a:t> transducer in the eye;</a:t>
            </a:r>
          </a:p>
          <a:p>
            <a:r>
              <a:rPr lang="en-US" sz="2000" dirty="0" smtClean="0"/>
              <a:t>Given the same primaries and the same test light, most observers will select the same mixture of primaries to match that test light. This phenomenon is usually explained by assuming that the three distinct types of </a:t>
            </a:r>
            <a:r>
              <a:rPr lang="en-US" sz="2000" dirty="0" err="1" smtClean="0"/>
              <a:t>colour</a:t>
            </a:r>
            <a:r>
              <a:rPr lang="en-US" sz="2000" dirty="0" smtClean="0"/>
              <a:t> transducer are common to most people</a:t>
            </a:r>
            <a:endParaRPr lang="en-US" sz="20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srcRect/>
          <a:stretch>
            <a:fillRect/>
          </a:stretch>
        </p:blipFill>
        <p:spPr bwMode="auto">
          <a:xfrm>
            <a:off x="1014413" y="593724"/>
            <a:ext cx="7558115" cy="60499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p:nvPr>
        </p:nvSpPr>
        <p:spPr/>
        <p:txBody>
          <a:bodyPr/>
          <a:lstStyle/>
          <a:p>
            <a:r>
              <a:rPr lang="en-US" dirty="0" smtClean="0"/>
              <a:t>Rods and Cones Anatomical investigation of the retina shows two types of cell that are sensitive to light, differentiated by their shape. The light sensitive region of a cone has a roughly conical shape, whereas that in a rod is roughly cylindrical. Cones largely dominate </a:t>
            </a:r>
            <a:r>
              <a:rPr lang="en-US" dirty="0" err="1" smtClean="0"/>
              <a:t>colour</a:t>
            </a:r>
            <a:r>
              <a:rPr lang="en-US" dirty="0" smtClean="0"/>
              <a:t> vision and completely dominate the fovea. Cones are somewhat less sensitive to light than rods are, meaning that in low light, </a:t>
            </a:r>
            <a:r>
              <a:rPr lang="en-US" dirty="0" err="1" smtClean="0"/>
              <a:t>colour</a:t>
            </a:r>
            <a:r>
              <a:rPr lang="en-US" dirty="0" smtClean="0"/>
              <a:t> vision is poor and it is impossible to read</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IN" sz="4400" b="0" strike="noStrike" spc="-1">
                <a:solidFill>
                  <a:srgbClr val="000000"/>
                </a:solidFill>
                <a:latin typeface="Calibri"/>
                <a:ea typeface="DejaVu Sans"/>
              </a:rPr>
              <a:t>12.Representing Color,</a:t>
            </a:r>
            <a:r>
              <a:t/>
            </a:r>
            <a:br/>
            <a:endParaRPr lang="en-IN" sz="4400" b="0" strike="noStrike" spc="-1">
              <a:latin typeface="Arial"/>
            </a:endParaRPr>
          </a:p>
        </p:txBody>
      </p:sp>
      <p:sp>
        <p:nvSpPr>
          <p:cNvPr id="419"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4" name="Rectangle 3"/>
          <p:cNvSpPr/>
          <p:nvPr/>
        </p:nvSpPr>
        <p:spPr>
          <a:xfrm>
            <a:off x="928662" y="1357298"/>
            <a:ext cx="7572428" cy="2185214"/>
          </a:xfrm>
          <a:prstGeom prst="rect">
            <a:avLst/>
          </a:prstGeom>
        </p:spPr>
        <p:txBody>
          <a:bodyPr wrap="square">
            <a:spAutoFit/>
          </a:bodyPr>
          <a:lstStyle/>
          <a:p>
            <a:r>
              <a:rPr lang="en-US" sz="2800" dirty="0" smtClean="0">
                <a:solidFill>
                  <a:srgbClr val="FF0000"/>
                </a:solidFill>
              </a:rPr>
              <a:t>Linear </a:t>
            </a:r>
            <a:r>
              <a:rPr lang="en-US" sz="2800" dirty="0" err="1" smtClean="0">
                <a:solidFill>
                  <a:srgbClr val="FF0000"/>
                </a:solidFill>
              </a:rPr>
              <a:t>Colour</a:t>
            </a:r>
            <a:r>
              <a:rPr lang="en-US" sz="2800" dirty="0" smtClean="0">
                <a:solidFill>
                  <a:srgbClr val="FF0000"/>
                </a:solidFill>
              </a:rPr>
              <a:t> Spaces</a:t>
            </a:r>
          </a:p>
          <a:p>
            <a:r>
              <a:rPr lang="en-US" dirty="0" smtClean="0"/>
              <a:t> There is a natural mechanism for representing </a:t>
            </a:r>
            <a:r>
              <a:rPr lang="en-US" dirty="0" err="1" smtClean="0"/>
              <a:t>colour</a:t>
            </a:r>
            <a:r>
              <a:rPr lang="en-US" dirty="0" smtClean="0"/>
              <a:t>: first, agree on a standard set of primaries, and then describe any </a:t>
            </a:r>
            <a:r>
              <a:rPr lang="en-US" dirty="0" err="1" smtClean="0"/>
              <a:t>coloured</a:t>
            </a:r>
            <a:r>
              <a:rPr lang="en-US" dirty="0" smtClean="0"/>
              <a:t> light by the three values of the weights that people would use to match the light using those </a:t>
            </a:r>
            <a:r>
              <a:rPr lang="en-US" b="1" dirty="0" smtClean="0"/>
              <a:t>primaries</a:t>
            </a:r>
          </a:p>
          <a:p>
            <a:r>
              <a:rPr lang="en-US" dirty="0" smtClean="0"/>
              <a:t>. In principle, this is easy to use — to describe a </a:t>
            </a:r>
            <a:r>
              <a:rPr lang="en-US" dirty="0" err="1" smtClean="0"/>
              <a:t>colour</a:t>
            </a:r>
            <a:r>
              <a:rPr lang="en-US" dirty="0" smtClean="0"/>
              <a:t>, we set up and perform the matching experiment and transmit the match weights</a:t>
            </a:r>
            <a:endParaRPr lang="en-US" dirty="0"/>
          </a:p>
        </p:txBody>
      </p:sp>
      <p:sp>
        <p:nvSpPr>
          <p:cNvPr id="5" name="Rectangle 4"/>
          <p:cNvSpPr/>
          <p:nvPr/>
        </p:nvSpPr>
        <p:spPr>
          <a:xfrm>
            <a:off x="1071538" y="4286256"/>
            <a:ext cx="7358114" cy="923330"/>
          </a:xfrm>
          <a:prstGeom prst="rect">
            <a:avLst/>
          </a:prstGeom>
        </p:spPr>
        <p:txBody>
          <a:bodyPr wrap="square">
            <a:spAutoFit/>
          </a:bodyPr>
          <a:lstStyle/>
          <a:p>
            <a:r>
              <a:rPr lang="en-US" dirty="0" smtClean="0"/>
              <a:t>However, </a:t>
            </a:r>
            <a:r>
              <a:rPr lang="en-US" dirty="0" err="1" smtClean="0"/>
              <a:t>Grassman’s</a:t>
            </a:r>
            <a:r>
              <a:rPr lang="en-US" dirty="0" smtClean="0"/>
              <a:t> laws mean that mixtures of </a:t>
            </a:r>
            <a:r>
              <a:rPr lang="en-US" dirty="0" err="1" smtClean="0"/>
              <a:t>coloured</a:t>
            </a:r>
            <a:r>
              <a:rPr lang="en-US" dirty="0" smtClean="0"/>
              <a:t> lights — at least those seen in a simple display — mix linearly, which means that a much simpler procedure is available</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5786" y="1428736"/>
            <a:ext cx="7858180" cy="4308872"/>
          </a:xfrm>
          <a:prstGeom prst="rect">
            <a:avLst/>
          </a:prstGeom>
        </p:spPr>
        <p:txBody>
          <a:bodyPr wrap="square">
            <a:spAutoFit/>
          </a:bodyPr>
          <a:lstStyle/>
          <a:p>
            <a:r>
              <a:rPr lang="en-US" dirty="0" smtClean="0"/>
              <a:t>If we have a record of the weight of each primary required to match a </a:t>
            </a:r>
            <a:r>
              <a:rPr lang="en-US" dirty="0" err="1" smtClean="0"/>
              <a:t>singlewavelength</a:t>
            </a:r>
            <a:r>
              <a:rPr lang="en-US" dirty="0" smtClean="0"/>
              <a:t> source — a set of </a:t>
            </a:r>
            <a:r>
              <a:rPr lang="en-US" dirty="0" err="1" smtClean="0"/>
              <a:t>colour</a:t>
            </a:r>
            <a:r>
              <a:rPr lang="en-US" dirty="0" smtClean="0"/>
              <a:t> matching functions — we can obtain the weights used to match an arbitrary spectral radiance. </a:t>
            </a:r>
          </a:p>
          <a:p>
            <a:r>
              <a:rPr lang="en-US" dirty="0" smtClean="0">
                <a:solidFill>
                  <a:srgbClr val="FF0000"/>
                </a:solidFill>
              </a:rPr>
              <a:t>The </a:t>
            </a:r>
            <a:r>
              <a:rPr lang="en-US" dirty="0" err="1" smtClean="0">
                <a:solidFill>
                  <a:srgbClr val="FF0000"/>
                </a:solidFill>
              </a:rPr>
              <a:t>colour</a:t>
            </a:r>
            <a:r>
              <a:rPr lang="en-US" dirty="0" smtClean="0">
                <a:solidFill>
                  <a:srgbClr val="FF0000"/>
                </a:solidFill>
              </a:rPr>
              <a:t> matching functions — which we shall write as</a:t>
            </a:r>
          </a:p>
          <a:p>
            <a:r>
              <a:rPr lang="en-US" dirty="0" smtClean="0"/>
              <a:t> </a:t>
            </a:r>
            <a:r>
              <a:rPr lang="en-US" sz="2000" b="1" dirty="0" smtClean="0"/>
              <a:t>f1(λ), f2(λ) and f3(λ) — can be obtained from a set of primaries P1, P2 and P3 by experiment. </a:t>
            </a:r>
          </a:p>
          <a:p>
            <a:r>
              <a:rPr lang="en-US" dirty="0" smtClean="0"/>
              <a:t>Essentially, we tune the weight of each primary to match a unit radiance source at every wavelength. We then obtain a set of weights, one for each wavelength, for matching a </a:t>
            </a:r>
            <a:r>
              <a:rPr lang="en-US" sz="2000" b="1" dirty="0" smtClean="0"/>
              <a:t>unit radiance source </a:t>
            </a:r>
            <a:r>
              <a:rPr lang="en-US" dirty="0" smtClean="0"/>
              <a:t>U(λ). </a:t>
            </a:r>
          </a:p>
          <a:p>
            <a:r>
              <a:rPr lang="en-US" b="1" dirty="0" smtClean="0">
                <a:solidFill>
                  <a:srgbClr val="FF0000"/>
                </a:solidFill>
              </a:rPr>
              <a:t>We can write this process as U(λ) = f1(λ)P1 + f2(λ)P2 + f3(λ)P3 i.e. at each wavelength λ,</a:t>
            </a:r>
          </a:p>
          <a:p>
            <a:r>
              <a:rPr lang="en-US" dirty="0" smtClean="0"/>
              <a:t> f1(λ), f2(λ) and f3(λ) give the weights required to match a unit radiance source at that wavelength.</a:t>
            </a:r>
          </a:p>
          <a:p>
            <a:r>
              <a:rPr lang="en-US" dirty="0" smtClean="0"/>
              <a:t>The source — which we shall write S(λ) — is a sum of a vast number of single wavelength sources, each with a different intensity.</a:t>
            </a:r>
            <a:endParaRPr lang="en-US"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srcRect/>
          <a:stretch>
            <a:fillRect/>
          </a:stretch>
        </p:blipFill>
        <p:spPr bwMode="auto">
          <a:xfrm>
            <a:off x="571472" y="2714620"/>
            <a:ext cx="8286808" cy="2214578"/>
          </a:xfrm>
          <a:prstGeom prst="rect">
            <a:avLst/>
          </a:prstGeom>
          <a:ln w="228600" cap="sq" cmpd="thickThin">
            <a:solidFill>
              <a:srgbClr val="000000"/>
            </a:solidFill>
            <a:prstDash val="solid"/>
            <a:miter lim="800000"/>
          </a:ln>
          <a:effectLst>
            <a:innerShdw blurRad="76200">
              <a:srgbClr val="000000"/>
            </a:innerShdw>
          </a:effectLst>
        </p:spPr>
      </p:pic>
      <p:sp>
        <p:nvSpPr>
          <p:cNvPr id="4" name="Rectangle 3"/>
          <p:cNvSpPr/>
          <p:nvPr/>
        </p:nvSpPr>
        <p:spPr>
          <a:xfrm>
            <a:off x="1285852" y="1357298"/>
            <a:ext cx="5786478" cy="923330"/>
          </a:xfrm>
          <a:prstGeom prst="rect">
            <a:avLst/>
          </a:prstGeom>
        </p:spPr>
        <p:txBody>
          <a:bodyPr wrap="square">
            <a:spAutoFit/>
          </a:bodyPr>
          <a:lstStyle/>
          <a:p>
            <a:r>
              <a:rPr lang="en-US" dirty="0" smtClean="0"/>
              <a:t>The source — which we shall write S(λ) — is a sum of a vast number of single wavelength sources, each with a different intensity.</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p:nvPr>
        </p:nvSpPr>
        <p:spPr>
          <a:xfrm>
            <a:off x="714348" y="3643314"/>
            <a:ext cx="8229240" cy="1144800"/>
          </a:xfrm>
        </p:spPr>
        <p:txBody>
          <a:bodyPr/>
          <a:lstStyle/>
          <a:p>
            <a:r>
              <a:rPr lang="en-US" sz="2800" b="1" dirty="0" smtClean="0"/>
              <a:t>The CIE XYZ </a:t>
            </a:r>
            <a:r>
              <a:rPr lang="en-US" sz="2800" b="1" dirty="0" err="1" smtClean="0"/>
              <a:t>Colour</a:t>
            </a:r>
            <a:r>
              <a:rPr lang="en-US" sz="2800" b="1" dirty="0" smtClean="0"/>
              <a:t> Space </a:t>
            </a:r>
          </a:p>
          <a:p>
            <a:endParaRPr lang="en-US" dirty="0"/>
          </a:p>
          <a:p>
            <a:r>
              <a:rPr lang="en-US" dirty="0" smtClean="0"/>
              <a:t>The CIE XYZ </a:t>
            </a:r>
            <a:r>
              <a:rPr lang="en-US" dirty="0" err="1" smtClean="0"/>
              <a:t>colour</a:t>
            </a:r>
            <a:r>
              <a:rPr lang="en-US" dirty="0" smtClean="0"/>
              <a:t> space is one quite popular standard. The </a:t>
            </a:r>
            <a:r>
              <a:rPr lang="en-US" dirty="0" err="1" smtClean="0"/>
              <a:t>colour</a:t>
            </a:r>
            <a:r>
              <a:rPr lang="en-US" dirty="0" smtClean="0"/>
              <a:t> matching functions were chosen to be everywhere positive, so that the coordinates of any real light are always positive.</a:t>
            </a:r>
          </a:p>
          <a:p>
            <a:r>
              <a:rPr lang="en-US" sz="2400" b="1" dirty="0" smtClean="0"/>
              <a:t>CMY and Black</a:t>
            </a:r>
          </a:p>
          <a:p>
            <a:r>
              <a:rPr lang="en-US" dirty="0" smtClean="0"/>
              <a:t>there are three primaries: cyan (a blue-green </a:t>
            </a:r>
            <a:r>
              <a:rPr lang="en-US" dirty="0" err="1" smtClean="0"/>
              <a:t>colour</a:t>
            </a:r>
            <a:r>
              <a:rPr lang="en-US" dirty="0" smtClean="0"/>
              <a:t>); magenta (a purplish </a:t>
            </a:r>
            <a:r>
              <a:rPr lang="en-US" dirty="0" err="1" smtClean="0"/>
              <a:t>colour</a:t>
            </a:r>
            <a:r>
              <a:rPr lang="en-US" dirty="0" smtClean="0"/>
              <a:t>) and yellow. These primaries should be thought of as subtracting a light primary from white light; cyan is W − R (white-red); magenta is W − G (white-green) and yellow is W − B (white-blue).</a:t>
            </a:r>
          </a:p>
          <a:p>
            <a:r>
              <a:rPr lang="pt-BR" dirty="0" smtClean="0"/>
              <a:t>(W − R)+(W − G) = R + G + B − R − G = B </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p:nvPr>
        </p:nvSpPr>
        <p:spPr>
          <a:xfrm>
            <a:off x="457200" y="273600"/>
            <a:ext cx="8229240" cy="3655466"/>
          </a:xfrm>
        </p:spPr>
        <p:txBody>
          <a:bodyPr/>
          <a:lstStyle/>
          <a:p>
            <a:r>
              <a:rPr lang="en-US" sz="2400" b="1" dirty="0" smtClean="0">
                <a:solidFill>
                  <a:srgbClr val="FF0000"/>
                </a:solidFill>
              </a:rPr>
              <a:t>Non-linear </a:t>
            </a:r>
            <a:r>
              <a:rPr lang="en-US" sz="2400" b="1" dirty="0" err="1" smtClean="0">
                <a:solidFill>
                  <a:srgbClr val="FF0000"/>
                </a:solidFill>
              </a:rPr>
              <a:t>Colour</a:t>
            </a:r>
            <a:r>
              <a:rPr lang="en-US" sz="2400" b="1" dirty="0" smtClean="0">
                <a:solidFill>
                  <a:srgbClr val="FF0000"/>
                </a:solidFill>
              </a:rPr>
              <a:t> Spaces</a:t>
            </a:r>
          </a:p>
          <a:p>
            <a:r>
              <a:rPr lang="en-US" b="1" dirty="0" smtClean="0"/>
              <a:t>hue</a:t>
            </a:r>
            <a:r>
              <a:rPr lang="en-US" dirty="0" smtClean="0"/>
              <a:t> — the property of a </a:t>
            </a:r>
            <a:r>
              <a:rPr lang="en-US" dirty="0" err="1" smtClean="0"/>
              <a:t>colour</a:t>
            </a:r>
            <a:r>
              <a:rPr lang="en-US" dirty="0" smtClean="0"/>
              <a:t> that varies in passing from red to green; </a:t>
            </a:r>
            <a:r>
              <a:rPr lang="en-US" b="1" dirty="0" smtClean="0">
                <a:solidFill>
                  <a:srgbClr val="FF0000"/>
                </a:solidFill>
              </a:rPr>
              <a:t>saturation</a:t>
            </a:r>
            <a:r>
              <a:rPr lang="en-US" dirty="0" smtClean="0"/>
              <a:t> — the property of a </a:t>
            </a:r>
            <a:r>
              <a:rPr lang="en-US" dirty="0" err="1" smtClean="0"/>
              <a:t>colour</a:t>
            </a:r>
            <a:r>
              <a:rPr lang="en-US" dirty="0" smtClean="0"/>
              <a:t> that varies in passing from red to pink; and </a:t>
            </a:r>
            <a:r>
              <a:rPr lang="en-US" b="1" dirty="0" smtClean="0"/>
              <a:t>brightness</a:t>
            </a:r>
            <a:r>
              <a:rPr lang="en-US" dirty="0" smtClean="0"/>
              <a:t> (sometimes called lightness or </a:t>
            </a:r>
            <a:r>
              <a:rPr lang="en-US" dirty="0" smtClean="0">
                <a:solidFill>
                  <a:srgbClr val="FF0000"/>
                </a:solidFill>
              </a:rPr>
              <a:t>value</a:t>
            </a:r>
            <a:r>
              <a:rPr lang="en-US" dirty="0" smtClean="0"/>
              <a:t>) — the property that varies in passing </a:t>
            </a:r>
            <a:r>
              <a:rPr lang="en-US" dirty="0" err="1" smtClean="0"/>
              <a:t>from”black</a:t>
            </a:r>
            <a:r>
              <a:rPr lang="en-US" dirty="0" smtClean="0"/>
              <a:t> to white.</a:t>
            </a:r>
            <a:endParaRPr lang="en-US" dirty="0"/>
          </a:p>
        </p:txBody>
      </p:sp>
      <p:pic>
        <p:nvPicPr>
          <p:cNvPr id="8194" name="Picture 2"/>
          <p:cNvPicPr>
            <a:picLocks noChangeAspect="1" noChangeArrowheads="1"/>
          </p:cNvPicPr>
          <p:nvPr/>
        </p:nvPicPr>
        <p:blipFill>
          <a:blip r:embed="rId2"/>
          <a:srcRect/>
          <a:stretch>
            <a:fillRect/>
          </a:stretch>
        </p:blipFill>
        <p:spPr bwMode="auto">
          <a:xfrm>
            <a:off x="28575" y="2857496"/>
            <a:ext cx="9086850" cy="3286148"/>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IN" sz="4400" b="0" strike="noStrike" spc="-1">
                <a:solidFill>
                  <a:srgbClr val="000000"/>
                </a:solidFill>
                <a:latin typeface="Calibri"/>
                <a:ea typeface="DejaVu Sans"/>
              </a:rPr>
              <a:t>13.A Model for Image Color, </a:t>
            </a:r>
            <a:r>
              <a:t/>
            </a:r>
            <a:br/>
            <a:endParaRPr lang="en-IN" sz="4400" b="0" strike="noStrike" spc="-1">
              <a:latin typeface="Arial"/>
            </a:endParaRPr>
          </a:p>
        </p:txBody>
      </p:sp>
      <p:sp>
        <p:nvSpPr>
          <p:cNvPr id="421"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4" name="Rectangle 3"/>
          <p:cNvSpPr/>
          <p:nvPr/>
        </p:nvSpPr>
        <p:spPr>
          <a:xfrm>
            <a:off x="857224" y="1000108"/>
            <a:ext cx="8072494" cy="1200329"/>
          </a:xfrm>
          <a:prstGeom prst="rect">
            <a:avLst/>
          </a:prstGeom>
        </p:spPr>
        <p:txBody>
          <a:bodyPr wrap="square">
            <a:spAutoFit/>
          </a:bodyPr>
          <a:lstStyle/>
          <a:p>
            <a:r>
              <a:rPr lang="en-US" dirty="0" smtClean="0"/>
              <a:t>To interpret the </a:t>
            </a:r>
            <a:r>
              <a:rPr lang="en-US" dirty="0" err="1" smtClean="0"/>
              <a:t>colour</a:t>
            </a:r>
            <a:r>
              <a:rPr lang="en-US" dirty="0" smtClean="0"/>
              <a:t> values reported by a camera, we need some understanding of what cameras do, and of what physical effects we wish to model. Our model will support several quite simple and powerful inference algorithms</a:t>
            </a:r>
          </a:p>
        </p:txBody>
      </p:sp>
      <p:pic>
        <p:nvPicPr>
          <p:cNvPr id="19458" name="Picture 2"/>
          <p:cNvPicPr>
            <a:picLocks noChangeAspect="1" noChangeArrowheads="1"/>
          </p:cNvPicPr>
          <p:nvPr/>
        </p:nvPicPr>
        <p:blipFill>
          <a:blip r:embed="rId2"/>
          <a:srcRect/>
          <a:stretch>
            <a:fillRect/>
          </a:stretch>
        </p:blipFill>
        <p:spPr bwMode="auto">
          <a:xfrm>
            <a:off x="642910" y="2643182"/>
            <a:ext cx="8286808" cy="3786214"/>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p:nvPr>
        </p:nvSpPr>
        <p:spPr/>
        <p:txBody>
          <a:bodyPr/>
          <a:lstStyle/>
          <a:p>
            <a:r>
              <a:rPr lang="en-US" dirty="0" smtClean="0"/>
              <a:t>Cameras Most </a:t>
            </a:r>
            <a:r>
              <a:rPr lang="en-US" dirty="0" err="1" smtClean="0"/>
              <a:t>colour</a:t>
            </a:r>
            <a:r>
              <a:rPr lang="en-US" dirty="0" smtClean="0"/>
              <a:t> cameras contain a single imaging device. At each sensory element there is one of three filters to give it the desired spectral sensitivity function (roughly, red, green and blue). These filters are arranged in a mosaic; a variety of different patterns is used. The output of the </a:t>
            </a:r>
            <a:r>
              <a:rPr lang="en-US" dirty="0" smtClean="0">
                <a:solidFill>
                  <a:srgbClr val="FF0000"/>
                </a:solidFill>
              </a:rPr>
              <a:t>CCD</a:t>
            </a:r>
            <a:r>
              <a:rPr lang="en-US" dirty="0" smtClean="0"/>
              <a:t> is then processed to reconstruct full red, green and blue images.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sp>
      <p:sp>
        <p:nvSpPr>
          <p:cNvPr id="294"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pic>
        <p:nvPicPr>
          <p:cNvPr id="295" name="Picture 2"/>
          <p:cNvPicPr/>
          <p:nvPr/>
        </p:nvPicPr>
        <p:blipFill>
          <a:blip r:embed="rId2"/>
          <a:stretch/>
        </p:blipFill>
        <p:spPr>
          <a:xfrm>
            <a:off x="0" y="857160"/>
            <a:ext cx="9141840" cy="5141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srcRect/>
          <a:stretch>
            <a:fillRect/>
          </a:stretch>
        </p:blipFill>
        <p:spPr bwMode="auto">
          <a:xfrm>
            <a:off x="428596" y="1857364"/>
            <a:ext cx="8358246" cy="33575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srcRect/>
          <a:stretch>
            <a:fillRect/>
          </a:stretch>
        </p:blipFill>
        <p:spPr bwMode="auto">
          <a:xfrm>
            <a:off x="285720" y="714356"/>
            <a:ext cx="8501122" cy="5643602"/>
          </a:xfrm>
          <a:prstGeom prst="rect">
            <a:avLst/>
          </a:prstGeom>
          <a:noFill/>
          <a:ln w="9525">
            <a:noFill/>
            <a:miter lim="800000"/>
            <a:headEnd/>
            <a:tailEnd/>
          </a:ln>
          <a:effectLst/>
        </p:spPr>
      </p:pic>
      <p:sp>
        <p:nvSpPr>
          <p:cNvPr id="3" name="Rectangle 2"/>
          <p:cNvSpPr/>
          <p:nvPr/>
        </p:nvSpPr>
        <p:spPr>
          <a:xfrm>
            <a:off x="1428728" y="6286520"/>
            <a:ext cx="7429552" cy="646331"/>
          </a:xfrm>
          <a:prstGeom prst="rect">
            <a:avLst/>
          </a:prstGeom>
        </p:spPr>
        <p:txBody>
          <a:bodyPr wrap="square">
            <a:spAutoFit/>
          </a:bodyPr>
          <a:lstStyle/>
          <a:p>
            <a:r>
              <a:rPr lang="en-US" dirty="0" smtClean="0"/>
              <a:t>and </a:t>
            </a:r>
            <a:r>
              <a:rPr lang="en-US" dirty="0" err="1" smtClean="0"/>
              <a:t>i</a:t>
            </a:r>
            <a:r>
              <a:rPr lang="en-US" dirty="0" smtClean="0"/>
              <a:t>(x) is a term that accounts for </a:t>
            </a:r>
            <a:r>
              <a:rPr lang="en-US" dirty="0" err="1" smtClean="0"/>
              <a:t>coloured</a:t>
            </a:r>
            <a:r>
              <a:rPr lang="en-US" dirty="0" smtClean="0"/>
              <a:t> </a:t>
            </a:r>
            <a:r>
              <a:rPr lang="en-US" dirty="0" err="1" smtClean="0"/>
              <a:t>interreflections</a:t>
            </a:r>
            <a:r>
              <a:rPr lang="en-US" dirty="0" smtClean="0"/>
              <a:t>, spatial changes in illumination, and the like</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77500" lnSpcReduction="20000"/>
          </a:bodyPr>
          <a:lstStyle/>
          <a:p>
            <a:pPr algn="ctr">
              <a:lnSpc>
                <a:spcPct val="100000"/>
              </a:lnSpc>
            </a:pPr>
            <a:r>
              <a:rPr lang="en-IN" sz="4400" b="0" strike="noStrike" spc="-1">
                <a:solidFill>
                  <a:srgbClr val="000000"/>
                </a:solidFill>
                <a:latin typeface="Calibri"/>
                <a:ea typeface="DejaVu Sans"/>
              </a:rPr>
              <a:t>14.Surface Color from Image Color.</a:t>
            </a:r>
            <a:r>
              <a:t/>
            </a:r>
            <a:br/>
            <a:r>
              <a:t/>
            </a:r>
            <a:br/>
            <a:endParaRPr lang="en-IN" sz="4400" b="0" strike="noStrike" spc="-1">
              <a:latin typeface="Arial"/>
            </a:endParaRPr>
          </a:p>
        </p:txBody>
      </p:sp>
      <p:sp>
        <p:nvSpPr>
          <p:cNvPr id="423"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4" name="Rectangle 3"/>
          <p:cNvSpPr/>
          <p:nvPr/>
        </p:nvSpPr>
        <p:spPr>
          <a:xfrm>
            <a:off x="1000100" y="1214422"/>
            <a:ext cx="7000924" cy="2308324"/>
          </a:xfrm>
          <a:prstGeom prst="rect">
            <a:avLst/>
          </a:prstGeom>
        </p:spPr>
        <p:txBody>
          <a:bodyPr wrap="square">
            <a:spAutoFit/>
          </a:bodyPr>
          <a:lstStyle/>
          <a:p>
            <a:r>
              <a:rPr lang="en-US" dirty="0" smtClean="0"/>
              <a:t>It would be attractive to have a </a:t>
            </a:r>
            <a:r>
              <a:rPr lang="en-US" dirty="0" err="1" smtClean="0"/>
              <a:t>colour</a:t>
            </a:r>
            <a:r>
              <a:rPr lang="en-US" dirty="0" smtClean="0"/>
              <a:t> constancy algorithm that could take an image, discount the effect of the light, and report the actual </a:t>
            </a:r>
            <a:r>
              <a:rPr lang="en-US" dirty="0" err="1" smtClean="0"/>
              <a:t>colour</a:t>
            </a:r>
            <a:r>
              <a:rPr lang="en-US" dirty="0" smtClean="0"/>
              <a:t> of the surfaces being viewed. </a:t>
            </a:r>
            <a:r>
              <a:rPr lang="en-US" dirty="0" err="1" smtClean="0"/>
              <a:t>Colour</a:t>
            </a:r>
            <a:r>
              <a:rPr lang="en-US" dirty="0" smtClean="0"/>
              <a:t> constancy is an interesting </a:t>
            </a:r>
            <a:r>
              <a:rPr lang="en-US" dirty="0" err="1" smtClean="0"/>
              <a:t>subproblem</a:t>
            </a:r>
            <a:r>
              <a:rPr lang="en-US" dirty="0" smtClean="0"/>
              <a:t> that has the </a:t>
            </a:r>
            <a:r>
              <a:rPr lang="en-US" dirty="0" err="1" smtClean="0"/>
              <a:t>flavour</a:t>
            </a:r>
            <a:endParaRPr lang="en-US" dirty="0" smtClean="0"/>
          </a:p>
          <a:p>
            <a:r>
              <a:rPr lang="en-US" dirty="0" smtClean="0"/>
              <a:t> It would be attractive to have a </a:t>
            </a:r>
            <a:r>
              <a:rPr lang="en-US" dirty="0" err="1" smtClean="0"/>
              <a:t>colour</a:t>
            </a:r>
            <a:r>
              <a:rPr lang="en-US" dirty="0" smtClean="0"/>
              <a:t> constancy algorithm that could take an image, discount the effect of the light, and report the actual </a:t>
            </a:r>
            <a:r>
              <a:rPr lang="en-US" dirty="0" err="1" smtClean="0"/>
              <a:t>colour</a:t>
            </a:r>
            <a:r>
              <a:rPr lang="en-US" dirty="0" smtClean="0"/>
              <a:t> of the surfaces being viewed. </a:t>
            </a:r>
          </a:p>
          <a:p>
            <a:r>
              <a:rPr lang="en-US" dirty="0" err="1" smtClean="0"/>
              <a:t>Colour</a:t>
            </a:r>
            <a:r>
              <a:rPr lang="en-US" dirty="0" smtClean="0"/>
              <a:t> constancy is an interesting </a:t>
            </a:r>
            <a:r>
              <a:rPr lang="en-US" dirty="0" err="1" smtClean="0"/>
              <a:t>subproblem</a:t>
            </a:r>
            <a:r>
              <a:rPr lang="en-US" dirty="0" smtClean="0"/>
              <a:t> that has the </a:t>
            </a:r>
            <a:r>
              <a:rPr lang="en-US" dirty="0" err="1" smtClean="0"/>
              <a:t>flavour</a:t>
            </a:r>
            <a:r>
              <a:rPr lang="en-US" dirty="0" smtClean="0"/>
              <a:t> </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1538" y="500042"/>
            <a:ext cx="6786610" cy="2585323"/>
          </a:xfrm>
          <a:prstGeom prst="rect">
            <a:avLst/>
          </a:prstGeom>
        </p:spPr>
        <p:txBody>
          <a:bodyPr wrap="square">
            <a:spAutoFit/>
          </a:bodyPr>
          <a:lstStyle/>
          <a:p>
            <a:r>
              <a:rPr lang="en-US" dirty="0" smtClean="0"/>
              <a:t>There is some form of </a:t>
            </a:r>
            <a:r>
              <a:rPr lang="en-US" dirty="0" err="1" smtClean="0"/>
              <a:t>colour</a:t>
            </a:r>
            <a:r>
              <a:rPr lang="en-US" dirty="0" smtClean="0"/>
              <a:t> constancy algorithm in the human vision system. </a:t>
            </a:r>
          </a:p>
          <a:p>
            <a:r>
              <a:rPr lang="en-US" dirty="0" err="1" smtClean="0"/>
              <a:t>Colour</a:t>
            </a:r>
            <a:r>
              <a:rPr lang="en-US" dirty="0" smtClean="0"/>
              <a:t> constancy is neither perfectly accurate, nor unavoidable. Humans can report:</a:t>
            </a:r>
          </a:p>
          <a:p>
            <a:r>
              <a:rPr lang="en-US" dirty="0" smtClean="0"/>
              <a:t> • the </a:t>
            </a:r>
            <a:r>
              <a:rPr lang="en-US" dirty="0" err="1" smtClean="0"/>
              <a:t>colour</a:t>
            </a:r>
            <a:r>
              <a:rPr lang="en-US" dirty="0" smtClean="0"/>
              <a:t> a surface would have in white light (often called surface </a:t>
            </a:r>
            <a:r>
              <a:rPr lang="en-US" dirty="0" err="1" smtClean="0"/>
              <a:t>colour</a:t>
            </a:r>
            <a:r>
              <a:rPr lang="en-US" dirty="0" smtClean="0"/>
              <a:t>);</a:t>
            </a:r>
          </a:p>
          <a:p>
            <a:r>
              <a:rPr lang="en-US" dirty="0" smtClean="0"/>
              <a:t> • </a:t>
            </a:r>
            <a:r>
              <a:rPr lang="en-US" dirty="0" err="1" smtClean="0"/>
              <a:t>colour</a:t>
            </a:r>
            <a:r>
              <a:rPr lang="en-US" dirty="0" smtClean="0"/>
              <a:t> of the light arriving at the eye, a skill that allows artists to paint surfaces illuminated by </a:t>
            </a:r>
            <a:r>
              <a:rPr lang="en-US" dirty="0" err="1" smtClean="0"/>
              <a:t>coloured</a:t>
            </a:r>
            <a:r>
              <a:rPr lang="en-US" dirty="0" smtClean="0"/>
              <a:t> lighting;</a:t>
            </a:r>
          </a:p>
          <a:p>
            <a:r>
              <a:rPr lang="en-US" dirty="0" smtClean="0"/>
              <a:t> • and sometimes, the </a:t>
            </a:r>
            <a:r>
              <a:rPr lang="en-US" dirty="0" err="1" smtClean="0"/>
              <a:t>colour</a:t>
            </a:r>
            <a:r>
              <a:rPr lang="en-US" dirty="0" smtClean="0"/>
              <a:t> of the light falling on the surface</a:t>
            </a:r>
            <a:endParaRPr lang="en-US" dirty="0"/>
          </a:p>
        </p:txBody>
      </p:sp>
      <p:sp>
        <p:nvSpPr>
          <p:cNvPr id="3" name="Rectangle 2"/>
          <p:cNvSpPr/>
          <p:nvPr/>
        </p:nvSpPr>
        <p:spPr>
          <a:xfrm>
            <a:off x="857224" y="214290"/>
            <a:ext cx="4318811" cy="400110"/>
          </a:xfrm>
          <a:prstGeom prst="rect">
            <a:avLst/>
          </a:prstGeom>
        </p:spPr>
        <p:txBody>
          <a:bodyPr wrap="none">
            <a:spAutoFit/>
          </a:bodyPr>
          <a:lstStyle/>
          <a:p>
            <a:r>
              <a:rPr lang="en-US" b="1" dirty="0" smtClean="0"/>
              <a:t>Surface </a:t>
            </a:r>
            <a:r>
              <a:rPr lang="en-US" b="1" dirty="0" err="1" smtClean="0"/>
              <a:t>Colour</a:t>
            </a:r>
            <a:r>
              <a:rPr lang="en-US" b="1" dirty="0" smtClean="0"/>
              <a:t> </a:t>
            </a:r>
            <a:r>
              <a:rPr lang="en-US" sz="2000" b="1" dirty="0" smtClean="0"/>
              <a:t>Perception</a:t>
            </a:r>
            <a:r>
              <a:rPr lang="en-US" b="1" dirty="0" smtClean="0"/>
              <a:t> in People</a:t>
            </a:r>
            <a:endParaRPr lang="en-US" b="1" dirty="0"/>
          </a:p>
        </p:txBody>
      </p:sp>
      <p:pic>
        <p:nvPicPr>
          <p:cNvPr id="2050" name="Picture 2"/>
          <p:cNvPicPr>
            <a:picLocks noChangeAspect="1" noChangeArrowheads="1"/>
          </p:cNvPicPr>
          <p:nvPr/>
        </p:nvPicPr>
        <p:blipFill>
          <a:blip r:embed="rId2"/>
          <a:srcRect/>
          <a:stretch>
            <a:fillRect/>
          </a:stretch>
        </p:blipFill>
        <p:spPr bwMode="auto">
          <a:xfrm>
            <a:off x="428596" y="2786058"/>
            <a:ext cx="8191500" cy="310515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Inferring Lightness</a:t>
            </a:r>
            <a:endParaRPr lang="en-US" dirty="0"/>
          </a:p>
        </p:txBody>
      </p:sp>
      <p:sp>
        <p:nvSpPr>
          <p:cNvPr id="5" name="Rectangle 4"/>
          <p:cNvSpPr/>
          <p:nvPr/>
        </p:nvSpPr>
        <p:spPr>
          <a:xfrm>
            <a:off x="357158" y="1214422"/>
            <a:ext cx="8572560" cy="1200329"/>
          </a:xfrm>
          <a:prstGeom prst="rect">
            <a:avLst/>
          </a:prstGeom>
        </p:spPr>
        <p:txBody>
          <a:bodyPr wrap="square">
            <a:spAutoFit/>
          </a:bodyPr>
          <a:lstStyle/>
          <a:p>
            <a:r>
              <a:rPr lang="en-US" dirty="0" smtClean="0"/>
              <a:t>A Simple Model of Image Brightness</a:t>
            </a:r>
          </a:p>
          <a:p>
            <a:r>
              <a:rPr lang="en-US" dirty="0" smtClean="0"/>
              <a:t>The radiance arriving at a pixel depends on the illumination of the surface being viewed, </a:t>
            </a:r>
          </a:p>
          <a:p>
            <a:r>
              <a:rPr lang="en-US" dirty="0" smtClean="0"/>
              <a:t>its BRDF, its configuration with respect to the source and the camera responses</a:t>
            </a:r>
            <a:endParaRPr lang="en-US" dirty="0"/>
          </a:p>
        </p:txBody>
      </p:sp>
      <p:pic>
        <p:nvPicPr>
          <p:cNvPr id="3074" name="Picture 2"/>
          <p:cNvPicPr>
            <a:picLocks noChangeAspect="1" noChangeArrowheads="1"/>
          </p:cNvPicPr>
          <p:nvPr/>
        </p:nvPicPr>
        <p:blipFill>
          <a:blip r:embed="rId2"/>
          <a:srcRect/>
          <a:stretch>
            <a:fillRect/>
          </a:stretch>
        </p:blipFill>
        <p:spPr bwMode="auto">
          <a:xfrm>
            <a:off x="142875" y="2447924"/>
            <a:ext cx="8858250" cy="3052777"/>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srcRect/>
          <a:stretch>
            <a:fillRect/>
          </a:stretch>
        </p:blipFill>
        <p:spPr bwMode="auto">
          <a:xfrm>
            <a:off x="714348" y="785794"/>
            <a:ext cx="7724775" cy="5410208"/>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500034" y="2071678"/>
            <a:ext cx="6534150" cy="1323975"/>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423863" y="876300"/>
            <a:ext cx="8296275" cy="5105400"/>
          </a:xfrm>
          <a:prstGeom prst="rect">
            <a:avLst/>
          </a:prstGeom>
          <a:noFill/>
          <a:ln w="9525">
            <a:noFill/>
            <a:miter lim="800000"/>
            <a:headEnd/>
            <a:tailEnd/>
          </a:ln>
          <a:effec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p:txBody>
          <a:bodyPr/>
          <a:lstStyle/>
          <a:p>
            <a:endParaRPr lang="en-US" dirty="0"/>
          </a:p>
        </p:txBody>
      </p:sp>
      <p:pic>
        <p:nvPicPr>
          <p:cNvPr id="7170" name="Picture 2"/>
          <p:cNvPicPr>
            <a:picLocks noChangeAspect="1" noChangeArrowheads="1"/>
          </p:cNvPicPr>
          <p:nvPr/>
        </p:nvPicPr>
        <p:blipFill>
          <a:blip r:embed="rId2"/>
          <a:srcRect/>
          <a:stretch>
            <a:fillRect/>
          </a:stretch>
        </p:blipFill>
        <p:spPr bwMode="auto">
          <a:xfrm>
            <a:off x="500034" y="1571612"/>
            <a:ext cx="8410575" cy="3714750"/>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Surface </a:t>
            </a:r>
            <a:r>
              <a:rPr lang="en-US" dirty="0" err="1" smtClean="0"/>
              <a:t>Colour</a:t>
            </a:r>
            <a:r>
              <a:rPr lang="en-US" dirty="0" smtClean="0"/>
              <a:t> from Finite Dimensional Linear Models</a:t>
            </a:r>
            <a:endParaRPr lang="en-US" dirty="0"/>
          </a:p>
        </p:txBody>
      </p:sp>
      <p:pic>
        <p:nvPicPr>
          <p:cNvPr id="1026" name="Picture 2"/>
          <p:cNvPicPr>
            <a:picLocks noChangeAspect="1" noChangeArrowheads="1"/>
          </p:cNvPicPr>
          <p:nvPr/>
        </p:nvPicPr>
        <p:blipFill>
          <a:blip r:embed="rId2"/>
          <a:srcRect/>
          <a:stretch>
            <a:fillRect/>
          </a:stretch>
        </p:blipFill>
        <p:spPr bwMode="auto">
          <a:xfrm>
            <a:off x="442913" y="1119188"/>
            <a:ext cx="8258175" cy="461962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Pinhole cameras</a:t>
            </a:r>
            <a:endParaRPr lang="en-IN" sz="4400" b="0" strike="noStrike" spc="-1">
              <a:latin typeface="Arial"/>
            </a:endParaRPr>
          </a:p>
        </p:txBody>
      </p:sp>
      <p:sp>
        <p:nvSpPr>
          <p:cNvPr id="297" name="CustomShape 2"/>
          <p:cNvSpPr/>
          <p:nvPr/>
        </p:nvSpPr>
        <p:spPr>
          <a:xfrm>
            <a:off x="457200" y="1600200"/>
            <a:ext cx="403632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0920">
              <a:lnSpc>
                <a:spcPct val="100000"/>
              </a:lnSpc>
              <a:spcBef>
                <a:spcPts val="479"/>
              </a:spcBef>
              <a:buClr>
                <a:srgbClr val="000000"/>
              </a:buClr>
              <a:buFont typeface="Arial"/>
              <a:buChar char="•"/>
            </a:pPr>
            <a:r>
              <a:rPr lang="en-IN" sz="2400" b="0" strike="noStrike" spc="-1" dirty="0">
                <a:solidFill>
                  <a:srgbClr val="000000"/>
                </a:solidFill>
                <a:latin typeface="Calibri"/>
                <a:ea typeface="DejaVu Sans"/>
              </a:rPr>
              <a:t>Abstract camera model - box with a small hole in it</a:t>
            </a:r>
            <a:endParaRPr lang="en-IN" sz="2400" b="0" strike="noStrike" spc="-1" dirty="0">
              <a:latin typeface="Arial"/>
            </a:endParaRPr>
          </a:p>
        </p:txBody>
      </p:sp>
      <p:sp>
        <p:nvSpPr>
          <p:cNvPr id="298" name="CustomShape 3"/>
          <p:cNvSpPr/>
          <p:nvPr/>
        </p:nvSpPr>
        <p:spPr>
          <a:xfrm>
            <a:off x="4648320" y="1600200"/>
            <a:ext cx="403632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0920">
              <a:lnSpc>
                <a:spcPct val="100000"/>
              </a:lnSpc>
              <a:spcBef>
                <a:spcPts val="479"/>
              </a:spcBef>
              <a:buClr>
                <a:srgbClr val="000000"/>
              </a:buClr>
              <a:buFont typeface="Arial"/>
              <a:buChar char="•"/>
            </a:pPr>
            <a:endParaRPr lang="en-IN" sz="2400" b="0" strike="noStrike" spc="-1" dirty="0">
              <a:latin typeface="Arial"/>
            </a:endParaRPr>
          </a:p>
        </p:txBody>
      </p:sp>
      <p:pic>
        <p:nvPicPr>
          <p:cNvPr id="37890" name="Picture 2"/>
          <p:cNvPicPr>
            <a:picLocks noChangeAspect="1" noChangeArrowheads="1"/>
          </p:cNvPicPr>
          <p:nvPr/>
        </p:nvPicPr>
        <p:blipFill>
          <a:blip r:embed="rId3"/>
          <a:srcRect/>
          <a:stretch>
            <a:fillRect/>
          </a:stretch>
        </p:blipFill>
        <p:spPr bwMode="auto">
          <a:xfrm>
            <a:off x="928662" y="3429000"/>
            <a:ext cx="6924675" cy="2343150"/>
          </a:xfrm>
          <a:prstGeom prst="rect">
            <a:avLst/>
          </a:prstGeom>
          <a:noFill/>
          <a:ln w="9525">
            <a:noFill/>
            <a:miter lim="800000"/>
            <a:headEnd/>
            <a:tailEnd/>
          </a:ln>
          <a:effectLst/>
        </p:spPr>
      </p:pic>
      <p:sp>
        <p:nvSpPr>
          <p:cNvPr id="7" name="TextBox 6"/>
          <p:cNvSpPr txBox="1"/>
          <p:nvPr/>
        </p:nvSpPr>
        <p:spPr>
          <a:xfrm>
            <a:off x="1071538" y="2786058"/>
            <a:ext cx="3714776" cy="369332"/>
          </a:xfrm>
          <a:prstGeom prst="rect">
            <a:avLst/>
          </a:prstGeom>
          <a:noFill/>
        </p:spPr>
        <p:txBody>
          <a:bodyPr wrap="square" rtlCol="0">
            <a:spAutoFit/>
          </a:bodyPr>
          <a:lstStyle/>
          <a:p>
            <a:r>
              <a:rPr lang="en-US" dirty="0" smtClean="0"/>
              <a:t>Perspective Projection</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814388" y="393700"/>
            <a:ext cx="7515225" cy="607695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847725" y="750888"/>
            <a:ext cx="7448550" cy="536257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Affine projection</a:t>
            </a:r>
            <a:endParaRPr lang="en-US" dirty="0"/>
          </a:p>
        </p:txBody>
      </p:sp>
      <p:pic>
        <p:nvPicPr>
          <p:cNvPr id="32770" name="Picture 2"/>
          <p:cNvPicPr>
            <a:picLocks noChangeAspect="1" noChangeArrowheads="1"/>
          </p:cNvPicPr>
          <p:nvPr/>
        </p:nvPicPr>
        <p:blipFill>
          <a:blip r:embed="rId2"/>
          <a:srcRect/>
          <a:stretch>
            <a:fillRect/>
          </a:stretch>
        </p:blipFill>
        <p:spPr bwMode="auto">
          <a:xfrm>
            <a:off x="642910" y="1571612"/>
            <a:ext cx="7786742" cy="457200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Oryhographic</a:t>
            </a:r>
            <a:r>
              <a:rPr lang="en-US" dirty="0" smtClean="0"/>
              <a:t> Projection</a:t>
            </a:r>
            <a:endParaRPr lang="en-US" dirty="0"/>
          </a:p>
        </p:txBody>
      </p:sp>
      <p:pic>
        <p:nvPicPr>
          <p:cNvPr id="33794" name="Picture 2"/>
          <p:cNvPicPr>
            <a:picLocks noChangeAspect="1" noChangeArrowheads="1"/>
          </p:cNvPicPr>
          <p:nvPr/>
        </p:nvPicPr>
        <p:blipFill>
          <a:blip r:embed="rId2"/>
          <a:srcRect/>
          <a:stretch>
            <a:fillRect/>
          </a:stretch>
        </p:blipFill>
        <p:spPr bwMode="auto">
          <a:xfrm>
            <a:off x="1162050" y="1884363"/>
            <a:ext cx="6819900" cy="375921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Spherical projection</a:t>
            </a:r>
            <a:endParaRPr lang="en-US" dirty="0"/>
          </a:p>
        </p:txBody>
      </p:sp>
      <p:pic>
        <p:nvPicPr>
          <p:cNvPr id="34818" name="Picture 2"/>
          <p:cNvPicPr>
            <a:picLocks noChangeAspect="1" noChangeArrowheads="1"/>
          </p:cNvPicPr>
          <p:nvPr/>
        </p:nvPicPr>
        <p:blipFill>
          <a:blip r:embed="rId2"/>
          <a:srcRect/>
          <a:stretch>
            <a:fillRect/>
          </a:stretch>
        </p:blipFill>
        <p:spPr bwMode="auto">
          <a:xfrm>
            <a:off x="1142976" y="1643050"/>
            <a:ext cx="6800850" cy="44577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IN" sz="4400" b="0" strike="noStrike" spc="-1">
                <a:solidFill>
                  <a:srgbClr val="000000"/>
                </a:solidFill>
                <a:latin typeface="Calibri"/>
                <a:ea typeface="DejaVu Sans"/>
              </a:rPr>
              <a:t>Distant objects are smaller</a:t>
            </a:r>
            <a:endParaRPr lang="en-IN" sz="4400" b="0" strike="noStrike" spc="-1">
              <a:latin typeface="Arial"/>
            </a:endParaRPr>
          </a:p>
        </p:txBody>
      </p:sp>
      <p:sp>
        <p:nvSpPr>
          <p:cNvPr id="301" name="CustomShape 2"/>
          <p:cNvSpPr/>
          <p:nvPr/>
        </p:nvSpPr>
        <p:spPr>
          <a:xfrm>
            <a:off x="3124080" y="6356520"/>
            <a:ext cx="28933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200" b="0" strike="noStrike" spc="-1">
                <a:solidFill>
                  <a:srgbClr val="8B8B8B"/>
                </a:solidFill>
                <a:latin typeface="Calibri"/>
                <a:ea typeface="DejaVu Sans"/>
              </a:rPr>
              <a:t>Computer Vision - A Modern Approach</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Set:  Cameras</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Slides by D.A. Forsyth</a:t>
            </a:r>
            <a:endParaRPr lang="en-IN" sz="1200" b="0" strike="noStrike" spc="-1">
              <a:latin typeface="Arial"/>
            </a:endParaRPr>
          </a:p>
          <a:p>
            <a:pPr algn="ctr">
              <a:lnSpc>
                <a:spcPct val="100000"/>
              </a:lnSpc>
            </a:pPr>
            <a:endParaRPr lang="en-IN" sz="1200" b="0" strike="noStrike" spc="-1">
              <a:latin typeface="Arial"/>
            </a:endParaRPr>
          </a:p>
        </p:txBody>
      </p:sp>
      <p:pic>
        <p:nvPicPr>
          <p:cNvPr id="302" name="Picture 3"/>
          <p:cNvPicPr/>
          <p:nvPr/>
        </p:nvPicPr>
        <p:blipFill>
          <a:blip r:embed="rId2"/>
          <a:stretch/>
        </p:blipFill>
        <p:spPr>
          <a:xfrm>
            <a:off x="493560" y="1523880"/>
            <a:ext cx="8648280" cy="45190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sp>
      <p:pic>
        <p:nvPicPr>
          <p:cNvPr id="304" name="Picture 2"/>
          <p:cNvPicPr/>
          <p:nvPr/>
        </p:nvPicPr>
        <p:blipFill>
          <a:blip r:embed="rId2"/>
          <a:stretch/>
        </p:blipFill>
        <p:spPr>
          <a:xfrm>
            <a:off x="285840" y="690480"/>
            <a:ext cx="8570520" cy="54748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 syllabus</a:t>
            </a:r>
            <a:endParaRPr lang="en-IN" sz="4400" b="0" strike="noStrike" spc="-1">
              <a:latin typeface="Arial"/>
            </a:endParaRPr>
          </a:p>
        </p:txBody>
      </p:sp>
      <p:sp>
        <p:nvSpPr>
          <p:cNvPr id="276"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pic>
        <p:nvPicPr>
          <p:cNvPr id="277" name="Picture 3"/>
          <p:cNvPicPr/>
          <p:nvPr/>
        </p:nvPicPr>
        <p:blipFill>
          <a:blip r:embed="rId2"/>
          <a:stretch/>
        </p:blipFill>
        <p:spPr>
          <a:xfrm>
            <a:off x="571320" y="1643040"/>
            <a:ext cx="8141760" cy="456984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sp>
      <p:pic>
        <p:nvPicPr>
          <p:cNvPr id="306" name="Picture 2"/>
          <p:cNvPicPr/>
          <p:nvPr/>
        </p:nvPicPr>
        <p:blipFill>
          <a:blip r:embed="rId2"/>
          <a:stretch/>
        </p:blipFill>
        <p:spPr>
          <a:xfrm>
            <a:off x="-571680" y="743040"/>
            <a:ext cx="10284840" cy="53701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sp>
      <p:pic>
        <p:nvPicPr>
          <p:cNvPr id="308" name="Picture 2"/>
          <p:cNvPicPr/>
          <p:nvPr/>
        </p:nvPicPr>
        <p:blipFill>
          <a:blip r:embed="rId2"/>
          <a:stretch/>
        </p:blipFill>
        <p:spPr>
          <a:xfrm>
            <a:off x="428596" y="681120"/>
            <a:ext cx="8213204" cy="5493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ustomShape 1"/>
          <p:cNvSpPr/>
          <p:nvPr/>
        </p:nvSpPr>
        <p:spPr>
          <a:xfrm>
            <a:off x="3124080" y="6356520"/>
            <a:ext cx="28933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200" b="0" strike="noStrike" spc="-1">
                <a:solidFill>
                  <a:srgbClr val="8B8B8B"/>
                </a:solidFill>
                <a:latin typeface="Calibri"/>
                <a:ea typeface="DejaVu Sans"/>
              </a:rPr>
              <a:t>Computer Vision - A Modern Approach</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Set:  Cameras</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Slides by D.A. Forsyth</a:t>
            </a:r>
            <a:endParaRPr lang="en-IN" sz="1200" b="0" strike="noStrike" spc="-1">
              <a:latin typeface="Arial"/>
            </a:endParaRPr>
          </a:p>
          <a:p>
            <a:pPr algn="ctr">
              <a:lnSpc>
                <a:spcPct val="100000"/>
              </a:lnSpc>
            </a:pPr>
            <a:endParaRPr lang="en-IN" sz="1200" b="0" strike="noStrike" spc="-1">
              <a:latin typeface="Arial"/>
            </a:endParaRPr>
          </a:p>
        </p:txBody>
      </p:sp>
      <p:sp>
        <p:nvSpPr>
          <p:cNvPr id="310" name="CustomShape 2"/>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Parallel lines meet</a:t>
            </a:r>
            <a:endParaRPr lang="en-IN" sz="4400" b="0" strike="noStrike" spc="-1">
              <a:latin typeface="Arial"/>
            </a:endParaRPr>
          </a:p>
        </p:txBody>
      </p:sp>
      <p:pic>
        <p:nvPicPr>
          <p:cNvPr id="311" name="Picture 3"/>
          <p:cNvPicPr/>
          <p:nvPr/>
        </p:nvPicPr>
        <p:blipFill>
          <a:blip r:embed="rId2"/>
          <a:stretch/>
        </p:blipFill>
        <p:spPr>
          <a:xfrm>
            <a:off x="380880" y="2286000"/>
            <a:ext cx="8532360" cy="4309560"/>
          </a:xfrm>
          <a:prstGeom prst="rect">
            <a:avLst/>
          </a:prstGeom>
          <a:ln>
            <a:noFill/>
          </a:ln>
        </p:spPr>
      </p:pic>
      <p:sp>
        <p:nvSpPr>
          <p:cNvPr id="312" name="CustomShape 3"/>
          <p:cNvSpPr/>
          <p:nvPr/>
        </p:nvSpPr>
        <p:spPr>
          <a:xfrm>
            <a:off x="176760" y="1859040"/>
            <a:ext cx="3904200" cy="130824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2000" b="0" strike="noStrike" spc="-1">
                <a:solidFill>
                  <a:srgbClr val="000000"/>
                </a:solidFill>
                <a:latin typeface="Calibri"/>
                <a:ea typeface="DejaVu Sans"/>
              </a:rPr>
              <a:t>Common to draw film plane</a:t>
            </a:r>
            <a:endParaRPr lang="en-IN" sz="2000" b="0" strike="noStrike" spc="-1">
              <a:latin typeface="Arial"/>
            </a:endParaRPr>
          </a:p>
          <a:p>
            <a:pPr>
              <a:lnSpc>
                <a:spcPct val="100000"/>
              </a:lnSpc>
            </a:pPr>
            <a:r>
              <a:rPr lang="en-IN" sz="2000" b="0" i="1" strike="noStrike" spc="-1">
                <a:solidFill>
                  <a:srgbClr val="000000"/>
                </a:solidFill>
                <a:latin typeface="Calibri"/>
                <a:ea typeface="DejaVu Sans"/>
              </a:rPr>
              <a:t>in front</a:t>
            </a:r>
            <a:r>
              <a:rPr lang="en-IN" sz="2000" b="0" strike="noStrike" spc="-1">
                <a:solidFill>
                  <a:srgbClr val="000000"/>
                </a:solidFill>
                <a:latin typeface="Calibri"/>
                <a:ea typeface="DejaVu Sans"/>
              </a:rPr>
              <a:t>  of the focal point.</a:t>
            </a:r>
            <a:endParaRPr lang="en-IN" sz="2000" b="0" strike="noStrike" spc="-1">
              <a:latin typeface="Arial"/>
            </a:endParaRPr>
          </a:p>
          <a:p>
            <a:pPr>
              <a:lnSpc>
                <a:spcPct val="100000"/>
              </a:lnSpc>
            </a:pPr>
            <a:r>
              <a:rPr lang="en-IN" sz="2000" b="0" strike="noStrike" spc="-1">
                <a:solidFill>
                  <a:srgbClr val="000000"/>
                </a:solidFill>
                <a:latin typeface="Calibri"/>
                <a:ea typeface="DejaVu Sans"/>
              </a:rPr>
              <a:t>Moving the film plane merely</a:t>
            </a:r>
            <a:endParaRPr lang="en-IN" sz="2000" b="0" strike="noStrike" spc="-1">
              <a:latin typeface="Arial"/>
            </a:endParaRPr>
          </a:p>
          <a:p>
            <a:pPr>
              <a:lnSpc>
                <a:spcPct val="100000"/>
              </a:lnSpc>
            </a:pPr>
            <a:r>
              <a:rPr lang="en-IN" sz="2000" b="0" strike="noStrike" spc="-1">
                <a:solidFill>
                  <a:srgbClr val="000000"/>
                </a:solidFill>
                <a:latin typeface="Calibri"/>
                <a:ea typeface="DejaVu Sans"/>
              </a:rPr>
              <a:t>scales the image.</a:t>
            </a:r>
            <a:endParaRPr lang="en-IN"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3124080" y="6356520"/>
            <a:ext cx="28933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200" b="0" strike="noStrike" spc="-1">
                <a:solidFill>
                  <a:srgbClr val="8B8B8B"/>
                </a:solidFill>
                <a:latin typeface="Calibri"/>
                <a:ea typeface="DejaVu Sans"/>
              </a:rPr>
              <a:t>Computer Vision - A Modern Approach</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Set:  Cameras</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Slides by D.A. Forsyth</a:t>
            </a:r>
            <a:endParaRPr lang="en-IN" sz="1200" b="0" strike="noStrike" spc="-1">
              <a:latin typeface="Arial"/>
            </a:endParaRPr>
          </a:p>
          <a:p>
            <a:pPr algn="ctr">
              <a:lnSpc>
                <a:spcPct val="100000"/>
              </a:lnSpc>
            </a:pPr>
            <a:endParaRPr lang="en-IN" sz="1200" b="0" strike="noStrike" spc="-1">
              <a:latin typeface="Arial"/>
            </a:endParaRPr>
          </a:p>
        </p:txBody>
      </p:sp>
      <p:sp>
        <p:nvSpPr>
          <p:cNvPr id="314" name="CustomShape 2"/>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Vanishing points</a:t>
            </a:r>
            <a:endParaRPr lang="en-IN" sz="4400" b="0" strike="noStrike" spc="-1">
              <a:latin typeface="Arial"/>
            </a:endParaRPr>
          </a:p>
        </p:txBody>
      </p:sp>
      <p:sp>
        <p:nvSpPr>
          <p:cNvPr id="315" name="CustomShape 3"/>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each set of parallel lines (=direction) meets at a different point</a:t>
            </a:r>
            <a:endParaRPr lang="en-IN" sz="2400" b="0" strike="noStrike" spc="-1">
              <a:latin typeface="Arial"/>
            </a:endParaRPr>
          </a:p>
          <a:p>
            <a:pPr marL="743040" lvl="1" indent="-283680">
              <a:lnSpc>
                <a:spcPct val="100000"/>
              </a:lnSpc>
              <a:spcBef>
                <a:spcPts val="400"/>
              </a:spcBef>
              <a:buClr>
                <a:srgbClr val="000000"/>
              </a:buClr>
              <a:buFont typeface="Arial"/>
              <a:buChar char="–"/>
            </a:pPr>
            <a:r>
              <a:rPr lang="en-IN" sz="2000" b="0" strike="noStrike" spc="-1">
                <a:solidFill>
                  <a:srgbClr val="000000"/>
                </a:solidFill>
                <a:latin typeface="Calibri"/>
                <a:ea typeface="DejaVu Sans"/>
              </a:rPr>
              <a:t>The </a:t>
            </a:r>
            <a:r>
              <a:rPr lang="en-IN" sz="2000" b="0" i="1" strike="noStrike" spc="-1">
                <a:solidFill>
                  <a:srgbClr val="000000"/>
                </a:solidFill>
                <a:latin typeface="Calibri"/>
                <a:ea typeface="DejaVu Sans"/>
              </a:rPr>
              <a:t>vanishing point</a:t>
            </a:r>
            <a:r>
              <a:rPr lang="en-IN" sz="2000" b="0" strike="noStrike" spc="-1">
                <a:solidFill>
                  <a:srgbClr val="000000"/>
                </a:solidFill>
                <a:latin typeface="Calibri"/>
                <a:ea typeface="DejaVu Sans"/>
              </a:rPr>
              <a:t> for this direction</a:t>
            </a:r>
            <a:endParaRPr lang="en-IN" sz="20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Sets of parallel lines on the same plane lead to </a:t>
            </a:r>
            <a:r>
              <a:rPr lang="en-IN" sz="2400" b="0" i="1" strike="noStrike" spc="-1">
                <a:solidFill>
                  <a:srgbClr val="000000"/>
                </a:solidFill>
                <a:latin typeface="Calibri"/>
                <a:ea typeface="DejaVu Sans"/>
              </a:rPr>
              <a:t>collinear </a:t>
            </a:r>
            <a:r>
              <a:rPr lang="en-IN" sz="2400" b="0" strike="noStrike" spc="-1">
                <a:solidFill>
                  <a:srgbClr val="000000"/>
                </a:solidFill>
                <a:latin typeface="Calibri"/>
                <a:ea typeface="DejaVu Sans"/>
              </a:rPr>
              <a:t>vanishing points.   </a:t>
            </a:r>
            <a:endParaRPr lang="en-IN" sz="2400" b="0" strike="noStrike" spc="-1">
              <a:latin typeface="Arial"/>
            </a:endParaRPr>
          </a:p>
          <a:p>
            <a:pPr marL="743040" lvl="1" indent="-283680">
              <a:lnSpc>
                <a:spcPct val="100000"/>
              </a:lnSpc>
              <a:spcBef>
                <a:spcPts val="400"/>
              </a:spcBef>
              <a:buClr>
                <a:srgbClr val="000000"/>
              </a:buClr>
              <a:buFont typeface="Arial"/>
              <a:buChar char="–"/>
            </a:pPr>
            <a:r>
              <a:rPr lang="en-IN" sz="2000" b="0" strike="noStrike" spc="-1">
                <a:solidFill>
                  <a:srgbClr val="000000"/>
                </a:solidFill>
                <a:latin typeface="Calibri"/>
                <a:ea typeface="DejaVu Sans"/>
              </a:rPr>
              <a:t>The line is called the</a:t>
            </a:r>
            <a:r>
              <a:rPr lang="en-IN" sz="2000" b="0" i="1" strike="noStrike" spc="-1">
                <a:solidFill>
                  <a:srgbClr val="000000"/>
                </a:solidFill>
                <a:latin typeface="Calibri"/>
                <a:ea typeface="DejaVu Sans"/>
              </a:rPr>
              <a:t> horizon</a:t>
            </a:r>
            <a:r>
              <a:rPr lang="en-IN" sz="2000" b="0" strike="noStrike" spc="-1">
                <a:solidFill>
                  <a:srgbClr val="000000"/>
                </a:solidFill>
                <a:latin typeface="Calibri"/>
                <a:ea typeface="DejaVu Sans"/>
              </a:rPr>
              <a:t> for that plane</a:t>
            </a:r>
            <a:endParaRPr lang="en-IN" sz="2000" b="0" strike="noStrike" spc="-1">
              <a:latin typeface="Arial"/>
            </a:endParaRPr>
          </a:p>
        </p:txBody>
      </p:sp>
      <p:sp>
        <p:nvSpPr>
          <p:cNvPr id="316" name="CustomShape 4"/>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a:lnSpc>
                <a:spcPct val="100000"/>
              </a:lnSpc>
            </a:pPr>
            <a:endParaRPr lang="en-IN" sz="2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sp>
      <p:sp>
        <p:nvSpPr>
          <p:cNvPr id="318" name="CustomShape 2"/>
          <p:cNvSpPr/>
          <p:nvPr/>
        </p:nvSpPr>
        <p:spPr>
          <a:xfrm>
            <a:off x="457200" y="1600200"/>
            <a:ext cx="1958040" cy="4523760"/>
          </a:xfrm>
          <a:prstGeom prst="rect">
            <a:avLst/>
          </a:prstGeom>
          <a:noFill/>
          <a:ln>
            <a:noFill/>
          </a:ln>
        </p:spPr>
        <p:style>
          <a:lnRef idx="0">
            <a:scrgbClr r="0" g="0" b="0"/>
          </a:lnRef>
          <a:fillRef idx="0">
            <a:scrgbClr r="0" g="0" b="0"/>
          </a:fillRef>
          <a:effectRef idx="0">
            <a:scrgbClr r="0" g="0" b="0"/>
          </a:effectRef>
          <a:fontRef idx="minor"/>
        </p:style>
      </p:sp>
      <p:sp>
        <p:nvSpPr>
          <p:cNvPr id="319" name="CustomShape 3"/>
          <p:cNvSpPr/>
          <p:nvPr/>
        </p:nvSpPr>
        <p:spPr>
          <a:xfrm>
            <a:off x="2514960" y="1600200"/>
            <a:ext cx="1958040" cy="4523760"/>
          </a:xfrm>
          <a:prstGeom prst="rect">
            <a:avLst/>
          </a:prstGeom>
          <a:noFill/>
          <a:ln>
            <a:noFill/>
          </a:ln>
        </p:spPr>
        <p:style>
          <a:lnRef idx="0">
            <a:scrgbClr r="0" g="0" b="0"/>
          </a:lnRef>
          <a:fillRef idx="0">
            <a:scrgbClr r="0" g="0" b="0"/>
          </a:fillRef>
          <a:effectRef idx="0">
            <a:scrgbClr r="0" g="0" b="0"/>
          </a:effectRef>
          <a:fontRef idx="minor"/>
        </p:style>
      </p:sp>
      <p:pic>
        <p:nvPicPr>
          <p:cNvPr id="320" name="Picture 319"/>
          <p:cNvPicPr/>
          <p:nvPr/>
        </p:nvPicPr>
        <p:blipFill>
          <a:blip r:embed="rId2"/>
          <a:stretch/>
        </p:blipFill>
        <p:spPr>
          <a:xfrm>
            <a:off x="630720" y="902880"/>
            <a:ext cx="7922880" cy="5055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CustomShape 1"/>
          <p:cNvSpPr/>
          <p:nvPr/>
        </p:nvSpPr>
        <p:spPr>
          <a:xfrm>
            <a:off x="457200" y="220680"/>
            <a:ext cx="8227440" cy="1248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b="0" strike="noStrike" spc="-1">
                <a:solidFill>
                  <a:srgbClr val="000000"/>
                </a:solidFill>
                <a:latin typeface="Arial"/>
                <a:ea typeface="DejaVu Sans"/>
              </a:rPr>
              <a:t>Intrinsic and Extrinsic parameters</a:t>
            </a:r>
            <a:endParaRPr lang="en-IN" sz="4400" b="0" strike="noStrike" spc="-1">
              <a:latin typeface="Arial"/>
            </a:endParaRPr>
          </a:p>
        </p:txBody>
      </p:sp>
      <p:sp>
        <p:nvSpPr>
          <p:cNvPr id="336" name="CustomShape 2"/>
          <p:cNvSpPr/>
          <p:nvPr/>
        </p:nvSpPr>
        <p:spPr>
          <a:xfrm>
            <a:off x="726120" y="1857364"/>
            <a:ext cx="8417880" cy="60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Digital images, like animal retinas, are spatially discrete, and divided into (usually)</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rectangular picture elements, or pixels.</a:t>
            </a:r>
            <a:endParaRPr lang="en-IN" sz="1800" b="0" strike="noStrike" spc="-1" dirty="0">
              <a:latin typeface="Arial"/>
            </a:endParaRPr>
          </a:p>
        </p:txBody>
      </p:sp>
      <p:sp>
        <p:nvSpPr>
          <p:cNvPr id="337" name="CustomShape 3"/>
          <p:cNvSpPr/>
          <p:nvPr/>
        </p:nvSpPr>
        <p:spPr>
          <a:xfrm>
            <a:off x="432000" y="4389480"/>
            <a:ext cx="8218440" cy="1369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Intrinsic Parameters</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It is possible to associate with a camera a normalized image plane parallel to its</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physical retina but located at a unit distance from the pinhole. We attach to this</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plane its own coordinate system with an origin located at the point ĉ where the</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optical axis pierces </a:t>
            </a:r>
            <a:r>
              <a:rPr lang="en-IN" sz="1800" b="0" strike="noStrike" spc="-1" dirty="0" err="1">
                <a:solidFill>
                  <a:srgbClr val="000000"/>
                </a:solidFill>
                <a:latin typeface="Arial"/>
                <a:ea typeface="DejaVu Sans"/>
              </a:rPr>
              <a:t>i</a:t>
            </a:r>
            <a:endParaRPr lang="en-IN" sz="1800" b="0" strike="noStrike" spc="-1" dirty="0">
              <a:latin typeface="Arial"/>
            </a:endParaRPr>
          </a:p>
        </p:txBody>
      </p:sp>
      <p:sp>
        <p:nvSpPr>
          <p:cNvPr id="338" name="CustomShape 4"/>
          <p:cNvSpPr/>
          <p:nvPr/>
        </p:nvSpPr>
        <p:spPr>
          <a:xfrm>
            <a:off x="1357290" y="6256800"/>
            <a:ext cx="7028280" cy="601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extrinsic parameters that define the position</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and orientation of the camera relative to the world coordinate frame.</a:t>
            </a:r>
            <a:endParaRPr lang="en-IN" sz="1800" b="0" strike="noStrike" spc="-1" dirty="0">
              <a:latin typeface="Arial"/>
            </a:endParaRPr>
          </a:p>
        </p:txBody>
      </p:sp>
      <p:sp>
        <p:nvSpPr>
          <p:cNvPr id="339" name="CustomShape 5"/>
          <p:cNvSpPr/>
          <p:nvPr/>
        </p:nvSpPr>
        <p:spPr>
          <a:xfrm>
            <a:off x="214282" y="2786058"/>
            <a:ext cx="8686080" cy="136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dirty="0">
                <a:solidFill>
                  <a:srgbClr val="000000"/>
                </a:solidFill>
                <a:latin typeface="Arial"/>
                <a:ea typeface="DejaVu Sans"/>
              </a:rPr>
              <a:t>intrinsic parameters, which relate the camera’s coordinate</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system to the idealized coordinate system </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 The extrinsic</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parameters, which relate the camera’s coordinate system to a fixed world coordinate</a:t>
            </a:r>
            <a:endParaRPr lang="en-IN" sz="1800" b="0" strike="noStrike" spc="-1" dirty="0">
              <a:latin typeface="Arial"/>
            </a:endParaRPr>
          </a:p>
          <a:p>
            <a:pPr>
              <a:lnSpc>
                <a:spcPct val="100000"/>
              </a:lnSpc>
            </a:pPr>
            <a:r>
              <a:rPr lang="en-IN" sz="1800" b="0" strike="noStrike" spc="-1" dirty="0">
                <a:solidFill>
                  <a:srgbClr val="000000"/>
                </a:solidFill>
                <a:latin typeface="Arial"/>
                <a:ea typeface="DejaVu Sans"/>
              </a:rPr>
              <a:t>system and specify its position and orientation in space</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ustomShape 1"/>
          <p:cNvSpPr/>
          <p:nvPr/>
        </p:nvSpPr>
        <p:spPr>
          <a:xfrm>
            <a:off x="3124080" y="6356520"/>
            <a:ext cx="28933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200" b="0" strike="noStrike" spc="-1">
                <a:solidFill>
                  <a:srgbClr val="8B8B8B"/>
                </a:solidFill>
                <a:latin typeface="Calibri"/>
                <a:ea typeface="DejaVu Sans"/>
              </a:rPr>
              <a:t>Computer Vision - A Modern Approach</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Set:  Cameras</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Slides by D.A. Forsyth</a:t>
            </a:r>
            <a:endParaRPr lang="en-IN" sz="1200" b="0" strike="noStrike" spc="-1">
              <a:latin typeface="Arial"/>
            </a:endParaRPr>
          </a:p>
          <a:p>
            <a:pPr algn="ctr">
              <a:lnSpc>
                <a:spcPct val="100000"/>
              </a:lnSpc>
            </a:pPr>
            <a:endParaRPr lang="en-IN" sz="1200" b="0" strike="noStrike" spc="-1">
              <a:latin typeface="Arial"/>
            </a:endParaRPr>
          </a:p>
        </p:txBody>
      </p:sp>
      <p:sp>
        <p:nvSpPr>
          <p:cNvPr id="341" name="CustomShape 2"/>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Homogenous coordinates</a:t>
            </a:r>
            <a:endParaRPr lang="en-IN" sz="4400" b="0" strike="noStrike" spc="-1">
              <a:latin typeface="Arial"/>
            </a:endParaRPr>
          </a:p>
        </p:txBody>
      </p:sp>
      <p:sp>
        <p:nvSpPr>
          <p:cNvPr id="342" name="CustomShape 3"/>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Add an extra coordinate and use an equivalence relation</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for 2D</a:t>
            </a:r>
            <a:endParaRPr lang="en-IN" sz="2400" b="0" strike="noStrike" spc="-1">
              <a:latin typeface="Arial"/>
            </a:endParaRPr>
          </a:p>
          <a:p>
            <a:pPr marL="743040" lvl="1" indent="-283680">
              <a:lnSpc>
                <a:spcPct val="100000"/>
              </a:lnSpc>
              <a:spcBef>
                <a:spcPts val="400"/>
              </a:spcBef>
              <a:buClr>
                <a:srgbClr val="000000"/>
              </a:buClr>
              <a:buFont typeface="Arial"/>
              <a:buChar char="–"/>
            </a:pPr>
            <a:r>
              <a:rPr lang="en-IN" sz="2000" b="0" strike="noStrike" spc="-1">
                <a:solidFill>
                  <a:srgbClr val="000000"/>
                </a:solidFill>
                <a:latin typeface="Calibri"/>
                <a:ea typeface="DejaVu Sans"/>
              </a:rPr>
              <a:t>equivalence relation</a:t>
            </a:r>
            <a:r>
              <a:t/>
            </a:r>
            <a:br/>
            <a:r>
              <a:rPr lang="en-IN" sz="2000" b="0" strike="noStrike" spc="-1">
                <a:solidFill>
                  <a:srgbClr val="000000"/>
                </a:solidFill>
                <a:latin typeface="Calibri"/>
                <a:ea typeface="DejaVu Sans"/>
              </a:rPr>
              <a:t>k*(X,Y,Z) is the same as                    (X,Y,Z) </a:t>
            </a:r>
            <a:endParaRPr lang="en-IN" sz="20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for 3D</a:t>
            </a:r>
            <a:endParaRPr lang="en-IN" sz="2400" b="0" strike="noStrike" spc="-1">
              <a:latin typeface="Arial"/>
            </a:endParaRPr>
          </a:p>
          <a:p>
            <a:pPr marL="743040" lvl="1" indent="-283680">
              <a:lnSpc>
                <a:spcPct val="100000"/>
              </a:lnSpc>
              <a:spcBef>
                <a:spcPts val="400"/>
              </a:spcBef>
              <a:buClr>
                <a:srgbClr val="000000"/>
              </a:buClr>
              <a:buFont typeface="Arial"/>
              <a:buChar char="–"/>
            </a:pPr>
            <a:r>
              <a:rPr lang="en-IN" sz="2000" b="0" strike="noStrike" spc="-1">
                <a:solidFill>
                  <a:srgbClr val="000000"/>
                </a:solidFill>
                <a:latin typeface="Calibri"/>
                <a:ea typeface="DejaVu Sans"/>
              </a:rPr>
              <a:t>equivalence relation</a:t>
            </a:r>
            <a:r>
              <a:t/>
            </a:r>
            <a:br/>
            <a:r>
              <a:rPr lang="en-IN" sz="2000" b="0" strike="noStrike" spc="-1">
                <a:solidFill>
                  <a:srgbClr val="000000"/>
                </a:solidFill>
                <a:latin typeface="Calibri"/>
                <a:ea typeface="DejaVu Sans"/>
              </a:rPr>
              <a:t>k*(X,Y,Z,T) is the same as                    (X,Y,Z,T)</a:t>
            </a:r>
            <a:endParaRPr lang="en-IN" sz="2000" b="0" strike="noStrike" spc="-1">
              <a:latin typeface="Arial"/>
            </a:endParaRPr>
          </a:p>
        </p:txBody>
      </p:sp>
      <p:sp>
        <p:nvSpPr>
          <p:cNvPr id="343" name="CustomShape 4"/>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 </a:t>
            </a:r>
            <a:endParaRPr lang="en-IN" sz="2400" b="0" strike="noStrike" spc="-1">
              <a:latin typeface="Arial"/>
            </a:endParaRPr>
          </a:p>
          <a:p>
            <a:pPr marL="343080" indent="-340920">
              <a:lnSpc>
                <a:spcPct val="100000"/>
              </a:lnSpc>
              <a:spcBef>
                <a:spcPts val="479"/>
              </a:spcBef>
              <a:buClr>
                <a:srgbClr val="000000"/>
              </a:buClr>
              <a:buFont typeface="Arial"/>
              <a:buChar char="•"/>
            </a:pPr>
            <a:r>
              <a:rPr lang="en-IN" sz="2400" b="0" strike="noStrike" spc="-1">
                <a:solidFill>
                  <a:srgbClr val="000000"/>
                </a:solidFill>
                <a:latin typeface="Calibri"/>
                <a:ea typeface="DejaVu Sans"/>
              </a:rPr>
              <a:t>Basic notion</a:t>
            </a:r>
            <a:endParaRPr lang="en-IN" sz="2400" b="0" strike="noStrike" spc="-1">
              <a:latin typeface="Arial"/>
            </a:endParaRPr>
          </a:p>
          <a:p>
            <a:pPr marL="743040" lvl="1" indent="-283680">
              <a:lnSpc>
                <a:spcPct val="100000"/>
              </a:lnSpc>
              <a:spcBef>
                <a:spcPts val="400"/>
              </a:spcBef>
              <a:buClr>
                <a:srgbClr val="000000"/>
              </a:buClr>
              <a:buFont typeface="Arial"/>
              <a:buChar char="–"/>
            </a:pPr>
            <a:r>
              <a:rPr lang="en-IN" sz="2000" b="0" strike="noStrike" spc="-1">
                <a:solidFill>
                  <a:srgbClr val="000000"/>
                </a:solidFill>
                <a:latin typeface="Calibri"/>
                <a:ea typeface="DejaVu Sans"/>
              </a:rPr>
              <a:t>Possible to represent points “at infinity”</a:t>
            </a:r>
            <a:endParaRPr lang="en-IN" sz="2000" b="0" strike="noStrike" spc="-1">
              <a:latin typeface="Arial"/>
            </a:endParaRPr>
          </a:p>
          <a:p>
            <a:pPr marL="1143000" lvl="2" indent="-226440">
              <a:lnSpc>
                <a:spcPct val="100000"/>
              </a:lnSpc>
              <a:spcBef>
                <a:spcPts val="360"/>
              </a:spcBef>
              <a:buClr>
                <a:srgbClr val="000000"/>
              </a:buClr>
              <a:buFont typeface="Arial"/>
              <a:buChar char="•"/>
            </a:pPr>
            <a:r>
              <a:rPr lang="en-IN" sz="1800" b="0" strike="noStrike" spc="-1">
                <a:solidFill>
                  <a:srgbClr val="000000"/>
                </a:solidFill>
                <a:latin typeface="Calibri"/>
                <a:ea typeface="DejaVu Sans"/>
              </a:rPr>
              <a:t>Where parallel lines intersect</a:t>
            </a:r>
            <a:endParaRPr lang="en-IN" sz="1800" b="0" strike="noStrike" spc="-1">
              <a:latin typeface="Arial"/>
            </a:endParaRPr>
          </a:p>
          <a:p>
            <a:pPr marL="1143000" lvl="2" indent="-226440">
              <a:lnSpc>
                <a:spcPct val="100000"/>
              </a:lnSpc>
              <a:spcBef>
                <a:spcPts val="360"/>
              </a:spcBef>
              <a:buClr>
                <a:srgbClr val="000000"/>
              </a:buClr>
              <a:buFont typeface="Arial"/>
              <a:buChar char="•"/>
            </a:pPr>
            <a:r>
              <a:rPr lang="en-IN" sz="1800" b="0" strike="noStrike" spc="-1">
                <a:solidFill>
                  <a:srgbClr val="000000"/>
                </a:solidFill>
                <a:latin typeface="Calibri"/>
                <a:ea typeface="DejaVu Sans"/>
              </a:rPr>
              <a:t>Where parallel planes intersect</a:t>
            </a:r>
            <a:endParaRPr lang="en-IN" sz="1800" b="0" strike="noStrike" spc="-1">
              <a:latin typeface="Arial"/>
            </a:endParaRPr>
          </a:p>
          <a:p>
            <a:pPr marL="743040" lvl="1" indent="-283680">
              <a:lnSpc>
                <a:spcPct val="100000"/>
              </a:lnSpc>
              <a:spcBef>
                <a:spcPts val="400"/>
              </a:spcBef>
              <a:buClr>
                <a:srgbClr val="000000"/>
              </a:buClr>
              <a:buFont typeface="Arial"/>
              <a:buChar char="–"/>
            </a:pPr>
            <a:r>
              <a:rPr lang="en-IN" sz="2000" b="0" strike="noStrike" spc="-1">
                <a:solidFill>
                  <a:srgbClr val="000000"/>
                </a:solidFill>
                <a:latin typeface="Calibri"/>
                <a:ea typeface="DejaVu Sans"/>
              </a:rPr>
              <a:t>Possible to write the action of a perspective camera as a matrix</a:t>
            </a:r>
            <a:endParaRPr lang="en-IN" sz="20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CustomShape 1"/>
          <p:cNvSpPr/>
          <p:nvPr/>
        </p:nvSpPr>
        <p:spPr>
          <a:xfrm>
            <a:off x="3124080" y="6356520"/>
            <a:ext cx="28933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200" b="0" strike="noStrike" spc="-1">
                <a:solidFill>
                  <a:srgbClr val="8B8B8B"/>
                </a:solidFill>
                <a:latin typeface="Calibri"/>
                <a:ea typeface="DejaVu Sans"/>
              </a:rPr>
              <a:t>Computer Vision - A Modern Approach</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Set:  Cameras</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Slides by D.A. Forsyth</a:t>
            </a:r>
            <a:endParaRPr lang="en-IN" sz="1200" b="0" strike="noStrike" spc="-1">
              <a:latin typeface="Arial"/>
            </a:endParaRPr>
          </a:p>
          <a:p>
            <a:pPr algn="ctr">
              <a:lnSpc>
                <a:spcPct val="100000"/>
              </a:lnSpc>
            </a:pPr>
            <a:endParaRPr lang="en-IN" sz="1200" b="0" strike="noStrike" spc="-1">
              <a:latin typeface="Arial"/>
            </a:endParaRPr>
          </a:p>
        </p:txBody>
      </p:sp>
      <p:pic>
        <p:nvPicPr>
          <p:cNvPr id="350" name="Picture 3"/>
          <p:cNvPicPr/>
          <p:nvPr/>
        </p:nvPicPr>
        <p:blipFill>
          <a:blip r:embed="rId2"/>
          <a:stretch/>
        </p:blipFill>
        <p:spPr>
          <a:xfrm>
            <a:off x="3359160" y="291960"/>
            <a:ext cx="5782680" cy="6563880"/>
          </a:xfrm>
          <a:prstGeom prst="rect">
            <a:avLst/>
          </a:prstGeom>
          <a:ln>
            <a:noFill/>
          </a:ln>
        </p:spPr>
      </p:pic>
      <p:sp>
        <p:nvSpPr>
          <p:cNvPr id="351" name="CustomShape 2"/>
          <p:cNvSpPr/>
          <p:nvPr/>
        </p:nvSpPr>
        <p:spPr>
          <a:xfrm>
            <a:off x="357158" y="1881360"/>
            <a:ext cx="2789962" cy="3929040"/>
          </a:xfrm>
          <a:prstGeom prst="rect">
            <a:avLst/>
          </a:prstGeom>
          <a:noFill/>
          <a:ln w="12600">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a:solidFill>
                  <a:srgbClr val="000000"/>
                </a:solidFill>
                <a:latin typeface="Calibri"/>
                <a:ea typeface="DejaVu Sans"/>
              </a:rPr>
              <a:t>Pinhole too big -</a:t>
            </a: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  many directions are</a:t>
            </a: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  averaged, blurring the</a:t>
            </a: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  image</a:t>
            </a: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Pinhole too small-</a:t>
            </a: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  diffraction effects blur</a:t>
            </a: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  the image</a:t>
            </a:r>
            <a:endParaRPr lang="en-IN" sz="1800" b="0" strike="noStrike" spc="-1" dirty="0">
              <a:latin typeface="Arial"/>
            </a:endParaRPr>
          </a:p>
          <a:p>
            <a:pPr>
              <a:lnSpc>
                <a:spcPct val="100000"/>
              </a:lnSpc>
            </a:pP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Generally, pinhole </a:t>
            </a: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cameras are </a:t>
            </a:r>
            <a:r>
              <a:rPr lang="en-IN" sz="1800" b="0" i="1" strike="noStrike" spc="-1" dirty="0">
                <a:solidFill>
                  <a:srgbClr val="000000"/>
                </a:solidFill>
                <a:latin typeface="Calibri"/>
                <a:ea typeface="DejaVu Sans"/>
              </a:rPr>
              <a:t>dark</a:t>
            </a:r>
            <a:r>
              <a:rPr lang="en-IN" sz="1800" b="0" strike="noStrike" spc="-1" dirty="0">
                <a:solidFill>
                  <a:srgbClr val="000000"/>
                </a:solidFill>
                <a:latin typeface="Calibri"/>
                <a:ea typeface="DejaVu Sans"/>
              </a:rPr>
              <a:t>, because</a:t>
            </a: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a very small set of rays</a:t>
            </a: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from a particular point</a:t>
            </a:r>
            <a:endParaRPr lang="en-IN" sz="1800" b="0" strike="noStrike" spc="-1" dirty="0">
              <a:latin typeface="Arial"/>
            </a:endParaRPr>
          </a:p>
          <a:p>
            <a:pPr>
              <a:lnSpc>
                <a:spcPct val="100000"/>
              </a:lnSpc>
            </a:pPr>
            <a:r>
              <a:rPr lang="en-IN" sz="1800" b="0" strike="noStrike" spc="-1" dirty="0">
                <a:solidFill>
                  <a:srgbClr val="000000"/>
                </a:solidFill>
                <a:latin typeface="Calibri"/>
                <a:ea typeface="DejaVu Sans"/>
              </a:rPr>
              <a:t>hits the screen.</a:t>
            </a:r>
            <a:endParaRPr lang="en-IN"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CustomShape 1"/>
          <p:cNvSpPr/>
          <p:nvPr/>
        </p:nvSpPr>
        <p:spPr>
          <a:xfrm>
            <a:off x="3124080" y="6356520"/>
            <a:ext cx="2893320" cy="362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1200" b="0" strike="noStrike" spc="-1">
                <a:solidFill>
                  <a:srgbClr val="8B8B8B"/>
                </a:solidFill>
                <a:latin typeface="Calibri"/>
                <a:ea typeface="DejaVu Sans"/>
              </a:rPr>
              <a:t>Computer Vision - A Modern Approach</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Set:  Cameras</a:t>
            </a:r>
            <a:endParaRPr lang="en-IN" sz="1200" b="0" strike="noStrike" spc="-1">
              <a:latin typeface="Arial"/>
            </a:endParaRPr>
          </a:p>
          <a:p>
            <a:pPr algn="ctr">
              <a:lnSpc>
                <a:spcPct val="100000"/>
              </a:lnSpc>
            </a:pPr>
            <a:r>
              <a:rPr lang="en-IN" sz="1200" b="0" strike="noStrike" spc="-1">
                <a:solidFill>
                  <a:srgbClr val="8B8B8B"/>
                </a:solidFill>
                <a:latin typeface="Calibri"/>
                <a:ea typeface="DejaVu Sans"/>
              </a:rPr>
              <a:t>Slides by D.A. Forsyth</a:t>
            </a:r>
            <a:endParaRPr lang="en-IN" sz="1200" b="0" strike="noStrike" spc="-1">
              <a:latin typeface="Arial"/>
            </a:endParaRPr>
          </a:p>
          <a:p>
            <a:pPr algn="ctr">
              <a:lnSpc>
                <a:spcPct val="100000"/>
              </a:lnSpc>
            </a:pPr>
            <a:endParaRPr lang="en-IN" sz="1200" b="0" strike="noStrike" spc="-1">
              <a:latin typeface="Arial"/>
            </a:endParaRPr>
          </a:p>
        </p:txBody>
      </p:sp>
      <p:pic>
        <p:nvPicPr>
          <p:cNvPr id="353" name="Picture 2"/>
          <p:cNvPicPr/>
          <p:nvPr/>
        </p:nvPicPr>
        <p:blipFill>
          <a:blip r:embed="rId2"/>
          <a:stretch/>
        </p:blipFill>
        <p:spPr>
          <a:xfrm>
            <a:off x="1981080" y="1828800"/>
            <a:ext cx="5092200" cy="4849200"/>
          </a:xfrm>
          <a:prstGeom prst="rect">
            <a:avLst/>
          </a:prstGeom>
          <a:ln>
            <a:noFill/>
          </a:ln>
        </p:spPr>
      </p:pic>
      <p:sp>
        <p:nvSpPr>
          <p:cNvPr id="354" name="CustomShape 2"/>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The reason for lenses</a:t>
            </a:r>
            <a:endParaRPr lang="en-IN" sz="44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Camers</a:t>
            </a:r>
            <a:r>
              <a:rPr lang="en-US" dirty="0" smtClean="0"/>
              <a:t> with Lenses</a:t>
            </a:r>
            <a:endParaRPr lang="en-US" dirty="0"/>
          </a:p>
        </p:txBody>
      </p:sp>
      <p:sp>
        <p:nvSpPr>
          <p:cNvPr id="3" name="Rectangle 2"/>
          <p:cNvSpPr/>
          <p:nvPr/>
        </p:nvSpPr>
        <p:spPr>
          <a:xfrm>
            <a:off x="357158" y="1285860"/>
            <a:ext cx="5715024" cy="1477328"/>
          </a:xfrm>
          <a:prstGeom prst="rect">
            <a:avLst/>
          </a:prstGeom>
        </p:spPr>
        <p:txBody>
          <a:bodyPr wrap="square">
            <a:spAutoFit/>
          </a:bodyPr>
          <a:lstStyle/>
          <a:p>
            <a:r>
              <a:rPr lang="en-US" dirty="0" smtClean="0"/>
              <a:t>Most real cameras are equipped with lenses. There are two main reasons for this: the first one is to gather light, since a single ray of light would otherwise reach each point in the image plane under ideal pinhole projection.</a:t>
            </a:r>
            <a:endParaRPr lang="en-US" dirty="0"/>
          </a:p>
        </p:txBody>
      </p:sp>
      <p:sp>
        <p:nvSpPr>
          <p:cNvPr id="4" name="Rectangle 3"/>
          <p:cNvSpPr/>
          <p:nvPr/>
        </p:nvSpPr>
        <p:spPr>
          <a:xfrm>
            <a:off x="500034" y="2786058"/>
            <a:ext cx="7215238" cy="2308324"/>
          </a:xfrm>
          <a:prstGeom prst="rect">
            <a:avLst/>
          </a:prstGeom>
        </p:spPr>
        <p:txBody>
          <a:bodyPr wrap="square">
            <a:spAutoFit/>
          </a:bodyPr>
          <a:lstStyle/>
          <a:p>
            <a:r>
              <a:rPr lang="en-US" dirty="0" smtClean="0"/>
              <a:t>Real pin holes have a finite size of course, so each point in the image plane is illuminated by a cone of light rays subtending a finite solid angle. The larger the hole, the wider the cone and the brighter the image, but a large pinhole gives blurry pictures (Figure 1.8). Shrinking the pinhole produces sharper images but reduces the amount of light reaching the image plane, and may introduce diffraction effects. Keeping the picture in sharp focus while gathering light from a large area is the second main reason for using a lens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syllabus</a:t>
            </a:r>
            <a:endParaRPr lang="en-IN" sz="4400" b="0" strike="noStrike" spc="-1">
              <a:latin typeface="Arial"/>
            </a:endParaRPr>
          </a:p>
        </p:txBody>
      </p:sp>
      <p:sp>
        <p:nvSpPr>
          <p:cNvPr id="279"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pic>
        <p:nvPicPr>
          <p:cNvPr id="280" name="Picture 2"/>
          <p:cNvPicPr/>
          <p:nvPr/>
        </p:nvPicPr>
        <p:blipFill>
          <a:blip r:embed="rId2"/>
          <a:stretch/>
        </p:blipFill>
        <p:spPr>
          <a:xfrm>
            <a:off x="500040" y="1643040"/>
            <a:ext cx="8213040" cy="4569840"/>
          </a:xfrm>
          <a:prstGeom prst="rect">
            <a:avLst/>
          </a:prstGeom>
          <a:ln w="9360">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srcRect/>
          <a:stretch>
            <a:fillRect/>
          </a:stretch>
        </p:blipFill>
        <p:spPr bwMode="auto">
          <a:xfrm>
            <a:off x="214282" y="1117600"/>
            <a:ext cx="8643997" cy="5097482"/>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srcRect/>
          <a:stretch>
            <a:fillRect/>
          </a:stretch>
        </p:blipFill>
        <p:spPr bwMode="auto">
          <a:xfrm>
            <a:off x="928662" y="1643050"/>
            <a:ext cx="7500990" cy="4714875"/>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CustomShape 1"/>
          <p:cNvSpPr/>
          <p:nvPr/>
        </p:nvSpPr>
        <p:spPr>
          <a:xfrm>
            <a:off x="338760" y="441360"/>
            <a:ext cx="8227440" cy="1140840"/>
          </a:xfrm>
          <a:prstGeom prst="rect">
            <a:avLst/>
          </a:prstGeom>
          <a:noFill/>
          <a:ln>
            <a:noFill/>
          </a:ln>
        </p:spPr>
        <p:style>
          <a:lnRef idx="0">
            <a:scrgbClr r="0" g="0" b="0"/>
          </a:lnRef>
          <a:fillRef idx="0">
            <a:scrgbClr r="0" g="0" b="0"/>
          </a:fillRef>
          <a:effectRef idx="0">
            <a:scrgbClr r="0" g="0" b="0"/>
          </a:effectRef>
          <a:fontRef idx="minor"/>
        </p:style>
      </p:sp>
      <p:sp>
        <p:nvSpPr>
          <p:cNvPr id="358" name="CustomShape 2"/>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1800" b="0" strike="noStrike" spc="-1">
                <a:solidFill>
                  <a:srgbClr val="000000"/>
                </a:solidFill>
                <a:latin typeface="Calibri"/>
                <a:ea typeface="DejaVu Sans"/>
              </a:rPr>
              <a:t>Problems  on pinhole camera image formation</a:t>
            </a:r>
            <a:endParaRPr lang="en-IN" sz="1800" b="0" strike="noStrike" spc="-1">
              <a:latin typeface="Arial"/>
            </a:endParaRPr>
          </a:p>
        </p:txBody>
      </p:sp>
      <p:sp>
        <p:nvSpPr>
          <p:cNvPr id="359" name="CustomShape 3"/>
          <p:cNvSpPr/>
          <p:nvPr/>
        </p:nvSpPr>
        <p:spPr>
          <a:xfrm>
            <a:off x="457200" y="1604520"/>
            <a:ext cx="8227800" cy="397584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2560">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A ray of light starts at(8,4)and travels through a pinhole at (0,0).It continues until it hits an image plane 6 units behind the pinhole at a point(x1,y1).</a:t>
            </a:r>
            <a:endParaRPr lang="en-IN" sz="3200" b="0" strike="noStrike" spc="-1">
              <a:latin typeface="Arial"/>
            </a:endParaRPr>
          </a:p>
          <a:p>
            <a:pPr marL="432000" indent="-322560">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Where does the ray hit the image plane?</a:t>
            </a:r>
            <a:endParaRPr lang="en-IN"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CustomShape 1"/>
          <p:cNvSpPr/>
          <p:nvPr/>
        </p:nvSpPr>
        <p:spPr>
          <a:xfrm>
            <a:off x="457200" y="207000"/>
            <a:ext cx="8227800" cy="12765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b="0" strike="noStrike" spc="-1" dirty="0">
                <a:solidFill>
                  <a:srgbClr val="000000"/>
                </a:solidFill>
                <a:latin typeface="Arial"/>
                <a:ea typeface="Noto Sans CJK SC Regular"/>
              </a:rPr>
              <a:t>Radiometry -Measuring light</a:t>
            </a:r>
            <a:r>
              <a:t/>
            </a:r>
            <a:br/>
            <a:r>
              <a:rPr lang="en-IN" sz="4400" b="0" strike="noStrike" spc="-1" dirty="0">
                <a:solidFill>
                  <a:srgbClr val="000000"/>
                </a:solidFill>
                <a:latin typeface="Calibri"/>
                <a:ea typeface="DejaVu Sans"/>
              </a:rPr>
              <a:t>2.Light in Space</a:t>
            </a:r>
            <a:endParaRPr lang="en-IN" sz="4400" b="0" strike="noStrike" spc="-1" dirty="0">
              <a:latin typeface="Arial"/>
            </a:endParaRPr>
          </a:p>
        </p:txBody>
      </p:sp>
      <p:pic>
        <p:nvPicPr>
          <p:cNvPr id="361" name="Picture 360"/>
          <p:cNvPicPr/>
          <p:nvPr/>
        </p:nvPicPr>
        <p:blipFill>
          <a:blip r:embed="rId2"/>
          <a:stretch/>
        </p:blipFill>
        <p:spPr>
          <a:xfrm>
            <a:off x="642910" y="2643182"/>
            <a:ext cx="7818480" cy="3673018"/>
          </a:xfrm>
          <a:prstGeom prst="rect">
            <a:avLst/>
          </a:prstGeom>
          <a:ln>
            <a:noFill/>
          </a:ln>
        </p:spPr>
      </p:pic>
      <p:sp>
        <p:nvSpPr>
          <p:cNvPr id="4" name="Rectangle 3"/>
          <p:cNvSpPr/>
          <p:nvPr/>
        </p:nvSpPr>
        <p:spPr>
          <a:xfrm>
            <a:off x="785786" y="1571612"/>
            <a:ext cx="6858048" cy="369332"/>
          </a:xfrm>
          <a:prstGeom prst="rect">
            <a:avLst/>
          </a:prstGeom>
        </p:spPr>
        <p:txBody>
          <a:bodyPr wrap="square">
            <a:spAutoFit/>
          </a:bodyPr>
          <a:lstStyle/>
          <a:p>
            <a:r>
              <a:rPr lang="en-US" dirty="0" smtClean="0"/>
              <a:t>The measurement of light is a field in itself, known as radiometry</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457200" y="273600"/>
            <a:ext cx="8227800" cy="114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b="0" strike="noStrike" spc="-1">
                <a:solidFill>
                  <a:srgbClr val="000000"/>
                </a:solidFill>
                <a:latin typeface="Arial"/>
                <a:ea typeface="DejaVu Sans"/>
              </a:rPr>
              <a:t>Angles and Solid angles</a:t>
            </a:r>
            <a:endParaRPr lang="en-IN" sz="4400" b="0" strike="noStrike" spc="-1">
              <a:latin typeface="Arial"/>
            </a:endParaRPr>
          </a:p>
        </p:txBody>
      </p:sp>
      <p:pic>
        <p:nvPicPr>
          <p:cNvPr id="363" name="Picture 362"/>
          <p:cNvPicPr/>
          <p:nvPr/>
        </p:nvPicPr>
        <p:blipFill>
          <a:blip r:embed="rId2"/>
          <a:stretch/>
        </p:blipFill>
        <p:spPr>
          <a:xfrm>
            <a:off x="1029600" y="1659600"/>
            <a:ext cx="6837480" cy="3551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CustomShape 1"/>
          <p:cNvSpPr/>
          <p:nvPr/>
        </p:nvSpPr>
        <p:spPr>
          <a:xfrm>
            <a:off x="457200" y="273600"/>
            <a:ext cx="8227800" cy="11433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b="0" strike="noStrike" spc="-1">
                <a:solidFill>
                  <a:srgbClr val="000000"/>
                </a:solidFill>
                <a:latin typeface="Arial"/>
                <a:ea typeface="DejaVu Sans"/>
              </a:rPr>
              <a:t>Solid angle and angle</a:t>
            </a:r>
            <a:endParaRPr lang="en-IN" sz="4400" b="0" strike="noStrike" spc="-1">
              <a:latin typeface="Arial"/>
            </a:endParaRPr>
          </a:p>
        </p:txBody>
      </p:sp>
      <p:pic>
        <p:nvPicPr>
          <p:cNvPr id="365" name="Picture 364"/>
          <p:cNvPicPr/>
          <p:nvPr/>
        </p:nvPicPr>
        <p:blipFill>
          <a:blip r:embed="rId2"/>
          <a:stretch/>
        </p:blipFill>
        <p:spPr>
          <a:xfrm>
            <a:off x="1794960" y="1224000"/>
            <a:ext cx="6555960" cy="3454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CustomShape 1"/>
          <p:cNvSpPr/>
          <p:nvPr/>
        </p:nvSpPr>
        <p:spPr>
          <a:xfrm>
            <a:off x="457200" y="273600"/>
            <a:ext cx="8227800" cy="1143360"/>
          </a:xfrm>
          <a:prstGeom prst="rect">
            <a:avLst/>
          </a:prstGeom>
          <a:noFill/>
          <a:ln>
            <a:noFill/>
          </a:ln>
        </p:spPr>
        <p:style>
          <a:lnRef idx="0">
            <a:scrgbClr r="0" g="0" b="0"/>
          </a:lnRef>
          <a:fillRef idx="0">
            <a:scrgbClr r="0" g="0" b="0"/>
          </a:fillRef>
          <a:effectRef idx="0">
            <a:scrgbClr r="0" g="0" b="0"/>
          </a:effectRef>
          <a:fontRef idx="minor"/>
        </p:style>
      </p:sp>
      <p:pic>
        <p:nvPicPr>
          <p:cNvPr id="367" name="Picture 366"/>
          <p:cNvPicPr/>
          <p:nvPr/>
        </p:nvPicPr>
        <p:blipFill>
          <a:blip r:embed="rId2"/>
          <a:stretch/>
        </p:blipFill>
        <p:spPr>
          <a:xfrm>
            <a:off x="20880" y="-388080"/>
            <a:ext cx="9142560" cy="66204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srcRect/>
          <a:stretch>
            <a:fillRect/>
          </a:stretch>
        </p:blipFill>
        <p:spPr bwMode="auto">
          <a:xfrm>
            <a:off x="533400" y="1033463"/>
            <a:ext cx="8077200" cy="4791075"/>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srcRect/>
          <a:stretch>
            <a:fillRect/>
          </a:stretch>
        </p:blipFill>
        <p:spPr bwMode="auto">
          <a:xfrm>
            <a:off x="1" y="1674813"/>
            <a:ext cx="8572528" cy="4540269"/>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srcRect/>
          <a:stretch>
            <a:fillRect/>
          </a:stretch>
        </p:blipFill>
        <p:spPr bwMode="auto">
          <a:xfrm>
            <a:off x="1209675" y="2108200"/>
            <a:ext cx="6724650" cy="264795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Unit 1</a:t>
            </a:r>
            <a:endParaRPr lang="en-IN" sz="4400" b="0" strike="noStrike" spc="-1">
              <a:latin typeface="Arial"/>
            </a:endParaRPr>
          </a:p>
        </p:txBody>
      </p:sp>
      <p:sp>
        <p:nvSpPr>
          <p:cNvPr id="282" name="CustomShape 2"/>
          <p:cNvSpPr/>
          <p:nvPr/>
        </p:nvSpPr>
        <p:spPr>
          <a:xfrm>
            <a:off x="428760" y="1143000"/>
            <a:ext cx="8227440" cy="571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25000" lnSpcReduction="20000"/>
          </a:bodyPr>
          <a:lstStyle/>
          <a:p>
            <a:pPr marL="343080" indent="-340920">
              <a:lnSpc>
                <a:spcPct val="100000"/>
              </a:lnSpc>
              <a:spcBef>
                <a:spcPts val="1440"/>
              </a:spcBef>
              <a:buClr>
                <a:srgbClr val="000000"/>
              </a:buClr>
              <a:buFont typeface="Arial"/>
              <a:buChar char="•"/>
            </a:pPr>
            <a:r>
              <a:rPr lang="en-IN" sz="7200" b="1" strike="noStrike" spc="-1" dirty="0">
                <a:solidFill>
                  <a:srgbClr val="000000"/>
                </a:solidFill>
                <a:latin typeface="Calibri"/>
                <a:ea typeface="DejaVu Sans"/>
              </a:rPr>
              <a:t>CAMERAS</a:t>
            </a:r>
            <a:r>
              <a:rPr lang="en-IN" sz="7200" b="0" strike="noStrike" spc="-1" dirty="0">
                <a:solidFill>
                  <a:srgbClr val="000000"/>
                </a:solidFill>
                <a:latin typeface="Calibri"/>
                <a:ea typeface="DejaVu Sans"/>
              </a:rPr>
              <a:t>:</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a:solidFill>
                  <a:srgbClr val="000000"/>
                </a:solidFill>
                <a:latin typeface="Calibri"/>
                <a:ea typeface="DejaVu Sans"/>
              </a:rPr>
              <a:t>1.Pin Hole cameras</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1" strike="noStrike" spc="-1" dirty="0">
                <a:solidFill>
                  <a:srgbClr val="000000"/>
                </a:solidFill>
                <a:latin typeface="Calibri"/>
                <a:ea typeface="DejaVu Sans"/>
              </a:rPr>
              <a:t>Radiometry-Measuring Light</a:t>
            </a:r>
            <a:r>
              <a:rPr lang="en-IN" sz="7200" b="0" strike="noStrike" spc="-1" dirty="0">
                <a:solidFill>
                  <a:srgbClr val="000000"/>
                </a:solidFill>
                <a:latin typeface="Calibri"/>
                <a:ea typeface="DejaVu Sans"/>
              </a:rPr>
              <a:t>:</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a:solidFill>
                  <a:srgbClr val="000000"/>
                </a:solidFill>
                <a:latin typeface="Calibri"/>
                <a:ea typeface="DejaVu Sans"/>
              </a:rPr>
              <a:t>2.Light in Space</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a:solidFill>
                  <a:srgbClr val="000000"/>
                </a:solidFill>
                <a:latin typeface="Calibri"/>
                <a:ea typeface="DejaVu Sans"/>
              </a:rPr>
              <a:t>3.Light surfaces,</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a:solidFill>
                  <a:srgbClr val="000000"/>
                </a:solidFill>
                <a:latin typeface="Calibri"/>
                <a:ea typeface="DejaVu Sans"/>
              </a:rPr>
              <a:t>4.Important special cases</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1" strike="noStrike" spc="-1" dirty="0" err="1">
                <a:solidFill>
                  <a:srgbClr val="000000"/>
                </a:solidFill>
                <a:latin typeface="Calibri"/>
                <a:ea typeface="DejaVu Sans"/>
              </a:rPr>
              <a:t>Sources,Shadows</a:t>
            </a:r>
            <a:r>
              <a:rPr lang="en-IN" sz="7200" b="1" strike="noStrike" spc="-1" dirty="0">
                <a:solidFill>
                  <a:srgbClr val="000000"/>
                </a:solidFill>
                <a:latin typeface="Calibri"/>
                <a:ea typeface="DejaVu Sans"/>
              </a:rPr>
              <a:t> and Shading</a:t>
            </a:r>
            <a:r>
              <a:rPr lang="en-IN" sz="7200" b="0" strike="noStrike" spc="-1" dirty="0">
                <a:solidFill>
                  <a:srgbClr val="000000"/>
                </a:solidFill>
                <a:latin typeface="Calibri"/>
                <a:ea typeface="DejaVu Sans"/>
              </a:rPr>
              <a:t>: </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a:solidFill>
                  <a:srgbClr val="000000"/>
                </a:solidFill>
                <a:latin typeface="Calibri"/>
                <a:ea typeface="DejaVu Sans"/>
              </a:rPr>
              <a:t>5.Qualitative Radiometry, </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a:solidFill>
                  <a:srgbClr val="000000"/>
                </a:solidFill>
                <a:latin typeface="Calibri"/>
                <a:ea typeface="DejaVu Sans"/>
              </a:rPr>
              <a:t>6.Sources and Their Effects, </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a:solidFill>
                  <a:srgbClr val="000000"/>
                </a:solidFill>
                <a:latin typeface="Calibri"/>
                <a:ea typeface="DejaVu Sans"/>
              </a:rPr>
              <a:t>7.Local Shading Models, </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1" strike="noStrike" spc="-1" dirty="0">
                <a:solidFill>
                  <a:srgbClr val="000000"/>
                </a:solidFill>
                <a:latin typeface="Calibri"/>
                <a:ea typeface="DejaVu Sans"/>
              </a:rPr>
              <a:t>Application:</a:t>
            </a:r>
            <a:r>
              <a:rPr lang="en-IN" sz="7200" b="0" strike="noStrike" spc="-1" dirty="0">
                <a:solidFill>
                  <a:srgbClr val="000000"/>
                </a:solidFill>
                <a:latin typeface="Calibri"/>
                <a:ea typeface="DejaVu Sans"/>
              </a:rPr>
              <a:t> </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a:solidFill>
                  <a:srgbClr val="000000"/>
                </a:solidFill>
                <a:latin typeface="Calibri"/>
                <a:ea typeface="DejaVu Sans"/>
              </a:rPr>
              <a:t>8.Photometric Stereo, </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1" strike="noStrike" spc="-1" dirty="0" err="1">
                <a:solidFill>
                  <a:srgbClr val="000000"/>
                </a:solidFill>
                <a:latin typeface="Calibri"/>
                <a:ea typeface="DejaVu Sans"/>
              </a:rPr>
              <a:t>Interreflections</a:t>
            </a:r>
            <a:r>
              <a:rPr lang="en-IN" sz="7200" b="1" strike="noStrike" spc="-1" dirty="0">
                <a:solidFill>
                  <a:srgbClr val="000000"/>
                </a:solidFill>
                <a:latin typeface="Calibri"/>
                <a:ea typeface="DejaVu Sans"/>
              </a:rPr>
              <a:t>:</a:t>
            </a:r>
            <a:r>
              <a:rPr lang="en-IN" sz="7200" b="0" strike="noStrike" spc="-1" dirty="0">
                <a:solidFill>
                  <a:srgbClr val="000000"/>
                </a:solidFill>
                <a:latin typeface="Calibri"/>
                <a:ea typeface="DejaVu Sans"/>
              </a:rPr>
              <a:t> </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a:solidFill>
                  <a:srgbClr val="000000"/>
                </a:solidFill>
                <a:latin typeface="Calibri"/>
                <a:ea typeface="DejaVu Sans"/>
              </a:rPr>
              <a:t>9.Global Shading Models</a:t>
            </a:r>
            <a:endParaRPr lang="en-IN" sz="7200" b="0" strike="noStrike" spc="-1" dirty="0">
              <a:latin typeface="Arial"/>
            </a:endParaRPr>
          </a:p>
          <a:p>
            <a:pPr marL="343080" indent="-340920">
              <a:lnSpc>
                <a:spcPct val="100000"/>
              </a:lnSpc>
              <a:spcBef>
                <a:spcPts val="1440"/>
              </a:spcBef>
              <a:buClr>
                <a:srgbClr val="000000"/>
              </a:buClr>
              <a:buFont typeface="Arial"/>
              <a:buChar char="•"/>
            </a:pPr>
            <a:r>
              <a:rPr lang="en-IN" sz="7200" b="0" strike="noStrike" spc="-1" dirty="0" smtClean="0">
                <a:solidFill>
                  <a:srgbClr val="000000"/>
                </a:solidFill>
                <a:latin typeface="Calibri"/>
                <a:ea typeface="DejaVu Sans"/>
              </a:rPr>
              <a:t>.</a:t>
            </a:r>
            <a:endParaRPr lang="en-IN" sz="7200" b="0" strike="noStrike" spc="-1" dirty="0">
              <a:latin typeface="Arial"/>
            </a:endParaRPr>
          </a:p>
          <a:p>
            <a:pPr>
              <a:lnSpc>
                <a:spcPct val="100000"/>
              </a:lnSpc>
              <a:spcBef>
                <a:spcPts val="641"/>
              </a:spcBef>
            </a:pPr>
            <a:endParaRPr lang="en-IN" sz="7200" b="0" strike="noStrike" spc="-1" dirty="0">
              <a:latin typeface="Arial"/>
            </a:endParaRPr>
          </a:p>
        </p:txBody>
      </p:sp>
      <p:sp>
        <p:nvSpPr>
          <p:cNvPr id="4" name="TextBox 3"/>
          <p:cNvSpPr txBox="1"/>
          <p:nvPr/>
        </p:nvSpPr>
        <p:spPr>
          <a:xfrm>
            <a:off x="5214942" y="1428736"/>
            <a:ext cx="3571901" cy="2929007"/>
          </a:xfrm>
          <a:prstGeom prst="rect">
            <a:avLst/>
          </a:prstGeom>
          <a:noFill/>
        </p:spPr>
        <p:txBody>
          <a:bodyPr wrap="square" rtlCol="0">
            <a:spAutoFit/>
          </a:bodyPr>
          <a:lstStyle/>
          <a:p>
            <a:pPr marL="343080" indent="-340920">
              <a:lnSpc>
                <a:spcPct val="100000"/>
              </a:lnSpc>
              <a:spcBef>
                <a:spcPts val="1440"/>
              </a:spcBef>
              <a:buClr>
                <a:srgbClr val="000000"/>
              </a:buClr>
              <a:buFont typeface="Arial"/>
              <a:buChar char="•"/>
            </a:pPr>
            <a:r>
              <a:rPr lang="en-IN" b="1" spc="-1" dirty="0" err="1" smtClean="0">
                <a:solidFill>
                  <a:srgbClr val="000000"/>
                </a:solidFill>
                <a:latin typeface="Calibri"/>
              </a:rPr>
              <a:t>Color</a:t>
            </a:r>
            <a:r>
              <a:rPr lang="en-IN" b="1" spc="-1" dirty="0" smtClean="0">
                <a:solidFill>
                  <a:srgbClr val="000000"/>
                </a:solidFill>
                <a:latin typeface="Calibri"/>
              </a:rPr>
              <a:t>:</a:t>
            </a:r>
            <a:endParaRPr lang="en-IN" spc="-1" dirty="0" smtClean="0"/>
          </a:p>
          <a:p>
            <a:pPr marL="343080" indent="-340920">
              <a:lnSpc>
                <a:spcPct val="100000"/>
              </a:lnSpc>
              <a:spcBef>
                <a:spcPts val="1440"/>
              </a:spcBef>
              <a:buClr>
                <a:srgbClr val="000000"/>
              </a:buClr>
              <a:buFont typeface="Arial"/>
              <a:buChar char="•"/>
            </a:pPr>
            <a:r>
              <a:rPr lang="en-IN" spc="-1" dirty="0" smtClean="0">
                <a:solidFill>
                  <a:srgbClr val="000000"/>
                </a:solidFill>
                <a:latin typeface="Calibri"/>
              </a:rPr>
              <a:t>10.The Physics of </a:t>
            </a:r>
            <a:r>
              <a:rPr lang="en-IN" spc="-1" dirty="0" err="1" smtClean="0">
                <a:solidFill>
                  <a:srgbClr val="000000"/>
                </a:solidFill>
                <a:latin typeface="Calibri"/>
              </a:rPr>
              <a:t>Color</a:t>
            </a:r>
            <a:r>
              <a:rPr lang="en-IN" spc="-1" dirty="0" smtClean="0">
                <a:solidFill>
                  <a:srgbClr val="000000"/>
                </a:solidFill>
                <a:latin typeface="Calibri"/>
              </a:rPr>
              <a:t>,</a:t>
            </a:r>
            <a:endParaRPr lang="en-IN" spc="-1" dirty="0" smtClean="0"/>
          </a:p>
          <a:p>
            <a:pPr marL="343080" indent="-340920">
              <a:lnSpc>
                <a:spcPct val="100000"/>
              </a:lnSpc>
              <a:spcBef>
                <a:spcPts val="1440"/>
              </a:spcBef>
              <a:buClr>
                <a:srgbClr val="000000"/>
              </a:buClr>
              <a:buFont typeface="Arial"/>
              <a:buChar char="•"/>
            </a:pPr>
            <a:r>
              <a:rPr lang="en-IN" spc="-1" dirty="0" smtClean="0">
                <a:solidFill>
                  <a:srgbClr val="000000"/>
                </a:solidFill>
                <a:latin typeface="Calibri"/>
              </a:rPr>
              <a:t>11. Human </a:t>
            </a:r>
            <a:r>
              <a:rPr lang="en-IN" spc="-1" dirty="0" err="1" smtClean="0">
                <a:solidFill>
                  <a:srgbClr val="000000"/>
                </a:solidFill>
                <a:latin typeface="Calibri"/>
              </a:rPr>
              <a:t>Color</a:t>
            </a:r>
            <a:r>
              <a:rPr lang="en-IN" spc="-1" dirty="0" smtClean="0">
                <a:solidFill>
                  <a:srgbClr val="000000"/>
                </a:solidFill>
                <a:latin typeface="Calibri"/>
              </a:rPr>
              <a:t> Perception, </a:t>
            </a:r>
            <a:endParaRPr lang="en-IN" spc="-1" dirty="0" smtClean="0"/>
          </a:p>
          <a:p>
            <a:pPr marL="343080" indent="-340920">
              <a:lnSpc>
                <a:spcPct val="100000"/>
              </a:lnSpc>
              <a:spcBef>
                <a:spcPts val="1440"/>
              </a:spcBef>
              <a:buClr>
                <a:srgbClr val="000000"/>
              </a:buClr>
              <a:buFont typeface="Arial"/>
              <a:buChar char="•"/>
            </a:pPr>
            <a:r>
              <a:rPr lang="en-IN" spc="-1" dirty="0" smtClean="0">
                <a:solidFill>
                  <a:srgbClr val="000000"/>
                </a:solidFill>
                <a:latin typeface="Calibri"/>
              </a:rPr>
              <a:t>12.Representing </a:t>
            </a:r>
            <a:r>
              <a:rPr lang="en-IN" spc="-1" dirty="0" err="1" smtClean="0">
                <a:solidFill>
                  <a:srgbClr val="000000"/>
                </a:solidFill>
                <a:latin typeface="Calibri"/>
              </a:rPr>
              <a:t>Color</a:t>
            </a:r>
            <a:r>
              <a:rPr lang="en-IN" spc="-1" dirty="0" smtClean="0">
                <a:solidFill>
                  <a:srgbClr val="000000"/>
                </a:solidFill>
                <a:latin typeface="Calibri"/>
              </a:rPr>
              <a:t>,</a:t>
            </a:r>
            <a:endParaRPr lang="en-IN" spc="-1" dirty="0" smtClean="0"/>
          </a:p>
          <a:p>
            <a:pPr marL="343080" indent="-340920">
              <a:lnSpc>
                <a:spcPct val="100000"/>
              </a:lnSpc>
              <a:spcBef>
                <a:spcPts val="1440"/>
              </a:spcBef>
              <a:buClr>
                <a:srgbClr val="000000"/>
              </a:buClr>
              <a:buFont typeface="Arial"/>
              <a:buChar char="•"/>
            </a:pPr>
            <a:r>
              <a:rPr lang="en-IN" spc="-1" dirty="0" smtClean="0">
                <a:solidFill>
                  <a:srgbClr val="000000"/>
                </a:solidFill>
                <a:latin typeface="Calibri"/>
              </a:rPr>
              <a:t>13.A Model for Image </a:t>
            </a:r>
            <a:r>
              <a:rPr lang="en-IN" spc="-1" dirty="0" err="1" smtClean="0">
                <a:solidFill>
                  <a:srgbClr val="000000"/>
                </a:solidFill>
                <a:latin typeface="Calibri"/>
              </a:rPr>
              <a:t>Color</a:t>
            </a:r>
            <a:r>
              <a:rPr lang="en-IN" spc="-1" dirty="0" smtClean="0">
                <a:solidFill>
                  <a:srgbClr val="000000"/>
                </a:solidFill>
                <a:latin typeface="Calibri"/>
              </a:rPr>
              <a:t>, </a:t>
            </a:r>
            <a:endParaRPr lang="en-IN" spc="-1" dirty="0" smtClean="0"/>
          </a:p>
          <a:p>
            <a:pPr marL="343080" indent="-340920">
              <a:lnSpc>
                <a:spcPct val="100000"/>
              </a:lnSpc>
              <a:spcBef>
                <a:spcPts val="1440"/>
              </a:spcBef>
              <a:buClr>
                <a:srgbClr val="000000"/>
              </a:buClr>
              <a:buFont typeface="Arial"/>
              <a:buChar char="•"/>
            </a:pPr>
            <a:r>
              <a:rPr lang="en-IN" spc="-1" dirty="0" smtClean="0">
                <a:solidFill>
                  <a:srgbClr val="000000"/>
                </a:solidFill>
                <a:latin typeface="Calibri"/>
              </a:rPr>
              <a:t>14.Surface </a:t>
            </a:r>
            <a:r>
              <a:rPr lang="en-IN" spc="-1" dirty="0" err="1" smtClean="0">
                <a:solidFill>
                  <a:srgbClr val="000000"/>
                </a:solidFill>
                <a:latin typeface="Calibri"/>
              </a:rPr>
              <a:t>Color</a:t>
            </a:r>
            <a:r>
              <a:rPr lang="en-IN" spc="-1" dirty="0" smtClean="0">
                <a:solidFill>
                  <a:srgbClr val="000000"/>
                </a:solidFill>
                <a:latin typeface="Calibri"/>
              </a:rPr>
              <a:t> from Image </a:t>
            </a:r>
            <a:r>
              <a:rPr lang="en-IN" spc="-1" dirty="0" err="1" smtClean="0">
                <a:solidFill>
                  <a:srgbClr val="000000"/>
                </a:solidFill>
                <a:latin typeface="Calibri"/>
              </a:rPr>
              <a:t>Color</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srcRect/>
          <a:stretch>
            <a:fillRect/>
          </a:stretch>
        </p:blipFill>
        <p:spPr bwMode="auto">
          <a:xfrm>
            <a:off x="571473" y="1960563"/>
            <a:ext cx="7643866" cy="4040205"/>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1538" y="428603"/>
            <a:ext cx="6643734" cy="5078313"/>
          </a:xfrm>
          <a:prstGeom prst="rect">
            <a:avLst/>
          </a:prstGeom>
        </p:spPr>
        <p:txBody>
          <a:bodyPr wrap="square">
            <a:spAutoFit/>
          </a:bodyPr>
          <a:lstStyle/>
          <a:p>
            <a:r>
              <a:rPr lang="en-US" b="1" dirty="0" smtClean="0"/>
              <a:t>Radiance</a:t>
            </a:r>
          </a:p>
          <a:p>
            <a:r>
              <a:rPr lang="en-US" dirty="0" smtClean="0"/>
              <a:t> The distribution of light in space is a function of position and direction. For example, consider shining a torch with a narrow beam in an empty room at night — we need to know where the torch is shining from, and in what direction it is shining. </a:t>
            </a:r>
          </a:p>
          <a:p>
            <a:r>
              <a:rPr lang="en-US" dirty="0" smtClean="0"/>
              <a:t>The effect of the illumination can be represented in terms of the power an infinitesimal patch of surface would receive if it were inserted into space at a particular point and orientation. We will use this approach to obtain a unit of measurement. </a:t>
            </a:r>
          </a:p>
          <a:p>
            <a:r>
              <a:rPr lang="en-US" b="1" dirty="0" smtClean="0"/>
              <a:t>Definition of Radiance </a:t>
            </a:r>
            <a:r>
              <a:rPr lang="en-US" dirty="0" smtClean="0"/>
              <a:t>The appropriate unit for measuring the distribution of light in space is radiance, which is defined as: the amount of energy travelling at some point in a specified direction, per unit time, per unit area perpendicular to the direction of travel, per unit solid angle </a:t>
            </a:r>
          </a:p>
          <a:p>
            <a:r>
              <a:rPr lang="en-US" dirty="0" smtClean="0"/>
              <a:t>The units of radiance are watts per square meter per </a:t>
            </a:r>
            <a:r>
              <a:rPr lang="en-US" dirty="0" err="1" smtClean="0"/>
              <a:t>steradian</a:t>
            </a:r>
            <a:r>
              <a:rPr lang="en-US" dirty="0" smtClean="0"/>
              <a:t> (Wm−2sr−1). It is important to remember that the square meters in these units are foreshortened, i.e. perpendicular to the direction of travel</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srcRect/>
          <a:stretch>
            <a:fillRect/>
          </a:stretch>
        </p:blipFill>
        <p:spPr bwMode="auto">
          <a:xfrm>
            <a:off x="1214414" y="214290"/>
            <a:ext cx="7715304" cy="6325553"/>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30722" name="Picture 2"/>
          <p:cNvPicPr>
            <a:picLocks noChangeAspect="1" noChangeArrowheads="1"/>
          </p:cNvPicPr>
          <p:nvPr/>
        </p:nvPicPr>
        <p:blipFill>
          <a:blip r:embed="rId2"/>
          <a:srcRect/>
          <a:stretch>
            <a:fillRect/>
          </a:stretch>
        </p:blipFill>
        <p:spPr bwMode="auto">
          <a:xfrm>
            <a:off x="642910" y="2000240"/>
            <a:ext cx="8143932" cy="3500461"/>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IN" sz="4400" b="0" strike="noStrike" spc="-1">
                <a:solidFill>
                  <a:srgbClr val="000000"/>
                </a:solidFill>
                <a:latin typeface="Calibri"/>
                <a:ea typeface="DejaVu Sans"/>
              </a:rPr>
              <a:t>3.Light surfaces,</a:t>
            </a:r>
            <a:r>
              <a:t/>
            </a:r>
            <a:br/>
            <a:endParaRPr lang="en-IN" sz="4400" b="0" strike="noStrike" spc="-1">
              <a:latin typeface="Arial"/>
            </a:endParaRPr>
          </a:p>
        </p:txBody>
      </p:sp>
      <p:sp>
        <p:nvSpPr>
          <p:cNvPr id="370"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6" name="Rectangle 5"/>
          <p:cNvSpPr/>
          <p:nvPr/>
        </p:nvSpPr>
        <p:spPr>
          <a:xfrm>
            <a:off x="571472" y="1214422"/>
            <a:ext cx="7572428" cy="1754326"/>
          </a:xfrm>
          <a:prstGeom prst="rect">
            <a:avLst/>
          </a:prstGeom>
        </p:spPr>
        <p:txBody>
          <a:bodyPr wrap="square">
            <a:spAutoFit/>
          </a:bodyPr>
          <a:lstStyle/>
          <a:p>
            <a:pPr algn="just"/>
            <a:r>
              <a:rPr lang="en-US" dirty="0" smtClean="0"/>
              <a:t>When light strikes a surface, it may be absorbed, transmitted, or scattered; usually, a combination of these effects occur. For example, light arriving at skin can be scattered at various depths into tissue and reflected from blood or from melanin in there; can be absorbed; or can be scattered tangential to the skin within a film of oil and then escape at some distant point.</a:t>
            </a:r>
            <a:endParaRPr lang="en-US" dirty="0"/>
          </a:p>
        </p:txBody>
      </p:sp>
      <p:sp>
        <p:nvSpPr>
          <p:cNvPr id="7" name="Rectangle 6"/>
          <p:cNvSpPr/>
          <p:nvPr/>
        </p:nvSpPr>
        <p:spPr>
          <a:xfrm>
            <a:off x="928662" y="2857495"/>
            <a:ext cx="7715304" cy="2862322"/>
          </a:xfrm>
          <a:prstGeom prst="rect">
            <a:avLst/>
          </a:prstGeom>
        </p:spPr>
        <p:txBody>
          <a:bodyPr wrap="square">
            <a:spAutoFit/>
          </a:bodyPr>
          <a:lstStyle/>
          <a:p>
            <a:r>
              <a:rPr lang="en-US" dirty="0" smtClean="0"/>
              <a:t>Simplifying Assumptions</a:t>
            </a:r>
          </a:p>
          <a:p>
            <a:r>
              <a:rPr lang="en-US" dirty="0" smtClean="0"/>
              <a:t> It is common to assume that all effects are local, and can be explained with a macroscopic model with no fluorescence or emission. This is a reasonable model for the kind of surfaces and decisions that are common in vision. In this model: • the radiance leaving a point on a surface is due only to radiance arriving at this point (although radiance may change directions at a point on a surface, we assume that it does not skip from point to point); • we assume that all light leaving a surface at a given wavelength is due to light arriving at that wavelength; • we assume that the surfaces do not generate light internally, and treat sources separately.</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The Bidirectional Reflectance Distribution Function</a:t>
            </a:r>
            <a:endParaRPr lang="en-US" sz="2400" b="1" dirty="0"/>
          </a:p>
        </p:txBody>
      </p:sp>
      <p:sp>
        <p:nvSpPr>
          <p:cNvPr id="4" name="Rectangle 3"/>
          <p:cNvSpPr/>
          <p:nvPr/>
        </p:nvSpPr>
        <p:spPr>
          <a:xfrm>
            <a:off x="571472" y="1643050"/>
            <a:ext cx="7572428" cy="4524315"/>
          </a:xfrm>
          <a:prstGeom prst="rect">
            <a:avLst/>
          </a:prstGeom>
        </p:spPr>
        <p:txBody>
          <a:bodyPr wrap="square">
            <a:spAutoFit/>
          </a:bodyPr>
          <a:lstStyle/>
          <a:p>
            <a:r>
              <a:rPr lang="en-US" dirty="0" smtClean="0"/>
              <a:t>We wish to describe the relationship between incoming illumination and reflected light. </a:t>
            </a:r>
          </a:p>
          <a:p>
            <a:r>
              <a:rPr lang="en-US" dirty="0" smtClean="0"/>
              <a:t>This will be a function of both the direction in which light arrives at a surface and the direction in which it leaves. </a:t>
            </a:r>
          </a:p>
          <a:p>
            <a:r>
              <a:rPr lang="en-US" sz="2000" b="1" dirty="0" smtClean="0"/>
              <a:t>Irradiance</a:t>
            </a:r>
          </a:p>
          <a:p>
            <a:r>
              <a:rPr lang="en-US" dirty="0" smtClean="0"/>
              <a:t> The appropriate unit for representing </a:t>
            </a:r>
            <a:r>
              <a:rPr lang="en-US" b="1" dirty="0" smtClean="0"/>
              <a:t>incoming power </a:t>
            </a:r>
            <a:r>
              <a:rPr lang="en-US" dirty="0" smtClean="0"/>
              <a:t>which is irradiance, defined as: incident power per unit area not foreshortened.</a:t>
            </a:r>
          </a:p>
          <a:p>
            <a:r>
              <a:rPr lang="en-US" dirty="0" smtClean="0"/>
              <a:t> A surface illuminated by radiance Li(x, </a:t>
            </a:r>
            <a:r>
              <a:rPr lang="en-US" dirty="0" err="1" smtClean="0"/>
              <a:t>θi</a:t>
            </a:r>
            <a:r>
              <a:rPr lang="en-US" dirty="0" smtClean="0"/>
              <a:t>, </a:t>
            </a:r>
            <a:r>
              <a:rPr lang="en-US" dirty="0" err="1" smtClean="0"/>
              <a:t>φi</a:t>
            </a:r>
            <a:r>
              <a:rPr lang="en-US" dirty="0" smtClean="0"/>
              <a:t>) coming in from a differential region of solid angle </a:t>
            </a:r>
            <a:r>
              <a:rPr lang="en-US" dirty="0" err="1" smtClean="0"/>
              <a:t>dω</a:t>
            </a:r>
            <a:r>
              <a:rPr lang="en-US" dirty="0" smtClean="0"/>
              <a:t> at angles (</a:t>
            </a:r>
            <a:r>
              <a:rPr lang="en-US" dirty="0" err="1" smtClean="0"/>
              <a:t>θi</a:t>
            </a:r>
            <a:r>
              <a:rPr lang="en-US" dirty="0" smtClean="0"/>
              <a:t>, </a:t>
            </a:r>
            <a:r>
              <a:rPr lang="en-US" dirty="0" err="1" smtClean="0"/>
              <a:t>φi</a:t>
            </a:r>
            <a:r>
              <a:rPr lang="en-US" dirty="0" smtClean="0"/>
              <a:t>) receives irradiance Li(x, </a:t>
            </a:r>
            <a:r>
              <a:rPr lang="en-US" dirty="0" err="1" smtClean="0"/>
              <a:t>θi</a:t>
            </a:r>
            <a:r>
              <a:rPr lang="en-US" dirty="0" smtClean="0"/>
              <a:t>, </a:t>
            </a:r>
            <a:r>
              <a:rPr lang="en-US" dirty="0" err="1" smtClean="0"/>
              <a:t>φi</a:t>
            </a:r>
            <a:r>
              <a:rPr lang="en-US" dirty="0" smtClean="0"/>
              <a:t>) </a:t>
            </a:r>
            <a:r>
              <a:rPr lang="en-US" dirty="0" err="1" smtClean="0"/>
              <a:t>cos</a:t>
            </a:r>
            <a:r>
              <a:rPr lang="en-US" dirty="0" smtClean="0"/>
              <a:t> </a:t>
            </a:r>
            <a:r>
              <a:rPr lang="en-US" dirty="0" err="1" smtClean="0"/>
              <a:t>θidω</a:t>
            </a:r>
            <a:endParaRPr lang="en-US" dirty="0" smtClean="0"/>
          </a:p>
          <a:p>
            <a:r>
              <a:rPr lang="en-US" dirty="0" smtClean="0"/>
              <a:t> where we have multiplied the radiance by the foreshortening factor and by the solid angle to get irradiance.</a:t>
            </a:r>
          </a:p>
          <a:p>
            <a:r>
              <a:rPr lang="en-US" dirty="0" smtClean="0"/>
              <a:t> The main feature of this unit is that we could compute all the power incident on a surface at a point by summing the irradiance over the whole input hemisphere — which makes it the natural unit for incoming power.</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0034" y="1857364"/>
            <a:ext cx="7500990" cy="1200329"/>
          </a:xfrm>
          <a:prstGeom prst="rect">
            <a:avLst/>
          </a:prstGeom>
        </p:spPr>
        <p:txBody>
          <a:bodyPr wrap="square">
            <a:spAutoFit/>
          </a:bodyPr>
          <a:lstStyle/>
          <a:p>
            <a:r>
              <a:rPr lang="en-US" dirty="0" smtClean="0"/>
              <a:t>The </a:t>
            </a:r>
            <a:r>
              <a:rPr lang="en-US" dirty="0" smtClean="0"/>
              <a:t>BRDF is the </a:t>
            </a:r>
            <a:r>
              <a:rPr lang="en-US" dirty="0" err="1" smtClean="0"/>
              <a:t>t</a:t>
            </a:r>
            <a:r>
              <a:rPr lang="en-US" dirty="0" err="1" smtClean="0"/>
              <a:t>he</a:t>
            </a:r>
            <a:r>
              <a:rPr lang="en-US" dirty="0" smtClean="0"/>
              <a:t> </a:t>
            </a:r>
            <a:r>
              <a:rPr lang="en-US" dirty="0" smtClean="0"/>
              <a:t>most general model of local reflection is the bidirectional reflectance distribution function, usually abbreviated BRDF. </a:t>
            </a:r>
            <a:r>
              <a:rPr lang="en-US" b="1" dirty="0" smtClean="0"/>
              <a:t>The BRDF is defined as the ratio of the radiance in the outgoing direction to the incident </a:t>
            </a:r>
            <a:r>
              <a:rPr lang="en-US" b="1" dirty="0" err="1" smtClean="0"/>
              <a:t>irradiance</a:t>
            </a:r>
            <a:endParaRPr lang="en-US"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571472" y="555625"/>
            <a:ext cx="8358245" cy="5753100"/>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2" name="Picture 371"/>
          <p:cNvPicPr/>
          <p:nvPr/>
        </p:nvPicPr>
        <p:blipFill>
          <a:blip r:embed="rId2"/>
          <a:stretch/>
        </p:blipFill>
        <p:spPr>
          <a:xfrm>
            <a:off x="20880" y="294120"/>
            <a:ext cx="9142560" cy="62733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CustomShape 1"/>
          <p:cNvSpPr/>
          <p:nvPr/>
        </p:nvSpPr>
        <p:spPr>
          <a:xfrm>
            <a:off x="457200" y="273600"/>
            <a:ext cx="8228520" cy="114408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IN" sz="4400" b="0" strike="noStrike" spc="-1">
                <a:solidFill>
                  <a:srgbClr val="000000"/>
                </a:solidFill>
                <a:latin typeface="Arial"/>
                <a:ea typeface="DejaVu Sans"/>
              </a:rPr>
              <a:t>Surface Radiance</a:t>
            </a:r>
            <a:endParaRPr lang="en-IN" sz="4400" b="0" strike="noStrike" spc="-1">
              <a:latin typeface="Arial"/>
            </a:endParaRPr>
          </a:p>
        </p:txBody>
      </p:sp>
      <p:sp>
        <p:nvSpPr>
          <p:cNvPr id="374" name="CustomShape 2"/>
          <p:cNvSpPr/>
          <p:nvPr/>
        </p:nvSpPr>
        <p:spPr>
          <a:xfrm>
            <a:off x="457200" y="1604520"/>
            <a:ext cx="8228520" cy="39765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280">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Light Flux emitted  per unit Foreshortened area per unit solid angle</a:t>
            </a:r>
            <a:endParaRPr lang="en-IN"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Computer Vision</a:t>
            </a:r>
            <a:endParaRPr lang="en-IN" sz="4400" b="0" strike="noStrike" spc="-1">
              <a:latin typeface="Arial"/>
            </a:endParaRPr>
          </a:p>
        </p:txBody>
      </p:sp>
      <p:sp>
        <p:nvSpPr>
          <p:cNvPr id="284"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0920" algn="just">
              <a:lnSpc>
                <a:spcPct val="100000"/>
              </a:lnSpc>
              <a:spcBef>
                <a:spcPts val="641"/>
              </a:spcBef>
              <a:buClr>
                <a:srgbClr val="000000"/>
              </a:buClr>
              <a:buFont typeface="Arial"/>
              <a:buChar char="•"/>
            </a:pPr>
            <a:r>
              <a:rPr lang="en-IN" sz="3200" b="0" strike="noStrike" spc="-1" dirty="0">
                <a:solidFill>
                  <a:srgbClr val="000000"/>
                </a:solidFill>
                <a:latin typeface="Calibri"/>
                <a:ea typeface="DejaVu Sans"/>
              </a:rPr>
              <a:t>Computer vision is a field of </a:t>
            </a:r>
            <a:r>
              <a:rPr lang="en-IN" sz="3200" b="0" strike="noStrike" spc="-1" dirty="0">
                <a:solidFill>
                  <a:srgbClr val="FF0000"/>
                </a:solidFill>
                <a:latin typeface="Calibri"/>
                <a:ea typeface="DejaVu Sans"/>
              </a:rPr>
              <a:t>artificial intelligence (AI) </a:t>
            </a:r>
            <a:r>
              <a:rPr lang="en-IN" sz="3200" b="0" strike="noStrike" spc="-1" dirty="0">
                <a:solidFill>
                  <a:srgbClr val="000000"/>
                </a:solidFill>
                <a:latin typeface="Calibri"/>
                <a:ea typeface="DejaVu Sans"/>
              </a:rPr>
              <a:t>that enables computers and systems to derive meaningful information from digital </a:t>
            </a:r>
            <a:r>
              <a:rPr lang="en-IN" sz="3200" b="0" strike="noStrike" spc="-1" dirty="0">
                <a:solidFill>
                  <a:srgbClr val="FF0000"/>
                </a:solidFill>
                <a:latin typeface="Calibri"/>
                <a:ea typeface="DejaVu Sans"/>
              </a:rPr>
              <a:t>images, videos </a:t>
            </a:r>
            <a:r>
              <a:rPr lang="en-IN" sz="3200" b="0" strike="noStrike" spc="-1" dirty="0">
                <a:solidFill>
                  <a:srgbClr val="000000"/>
                </a:solidFill>
                <a:latin typeface="Calibri"/>
                <a:ea typeface="DejaVu Sans"/>
              </a:rPr>
              <a:t>and other visual inputs — and take actions or make recommendations based on that information. If AI enables computers to think, computer vision enables them to </a:t>
            </a:r>
            <a:r>
              <a:rPr lang="en-IN" sz="3200" b="0" strike="noStrike" spc="-1" dirty="0">
                <a:solidFill>
                  <a:srgbClr val="FF0000"/>
                </a:solidFill>
                <a:latin typeface="Calibri"/>
                <a:ea typeface="DejaVu Sans"/>
              </a:rPr>
              <a:t>see,</a:t>
            </a:r>
            <a:r>
              <a:rPr lang="en-IN" sz="3200" b="0" strike="noStrike" spc="-1" dirty="0">
                <a:solidFill>
                  <a:srgbClr val="000000"/>
                </a:solidFill>
                <a:latin typeface="Calibri"/>
                <a:ea typeface="DejaVu Sans"/>
              </a:rPr>
              <a:t> </a:t>
            </a:r>
            <a:r>
              <a:rPr lang="en-IN" sz="3200" b="0" strike="noStrike" spc="-1" dirty="0">
                <a:solidFill>
                  <a:srgbClr val="FF0000"/>
                </a:solidFill>
                <a:latin typeface="Calibri"/>
                <a:ea typeface="DejaVu Sans"/>
              </a:rPr>
              <a:t>observe</a:t>
            </a:r>
            <a:r>
              <a:rPr lang="en-IN" sz="3200" b="0" strike="noStrike" spc="-1" dirty="0">
                <a:solidFill>
                  <a:srgbClr val="000000"/>
                </a:solidFill>
                <a:latin typeface="Calibri"/>
                <a:ea typeface="DejaVu Sans"/>
              </a:rPr>
              <a:t> and </a:t>
            </a:r>
            <a:r>
              <a:rPr lang="en-IN" sz="3200" b="0" strike="noStrike" spc="-1" dirty="0">
                <a:solidFill>
                  <a:srgbClr val="FF0000"/>
                </a:solidFill>
                <a:latin typeface="Calibri"/>
                <a:ea typeface="DejaVu Sans"/>
              </a:rPr>
              <a:t>understand</a:t>
            </a:r>
            <a:r>
              <a:rPr lang="en-IN" sz="3200" b="0" strike="noStrike" spc="-1" dirty="0">
                <a:solidFill>
                  <a:srgbClr val="000000"/>
                </a:solidFill>
                <a:latin typeface="Calibri"/>
                <a:ea typeface="DejaVu Sans"/>
              </a:rPr>
              <a:t>.</a:t>
            </a:r>
            <a:endParaRPr lang="en-IN"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457200" y="273600"/>
            <a:ext cx="8228520" cy="1144080"/>
          </a:xfrm>
          <a:prstGeom prst="rect">
            <a:avLst/>
          </a:prstGeom>
          <a:noFill/>
          <a:ln>
            <a:noFill/>
          </a:ln>
        </p:spPr>
        <p:style>
          <a:lnRef idx="0">
            <a:scrgbClr r="0" g="0" b="0"/>
          </a:lnRef>
          <a:fillRef idx="0">
            <a:scrgbClr r="0" g="0" b="0"/>
          </a:fillRef>
          <a:effectRef idx="0">
            <a:scrgbClr r="0" g="0" b="0"/>
          </a:effectRef>
          <a:fontRef idx="minor"/>
        </p:style>
      </p:sp>
      <p:pic>
        <p:nvPicPr>
          <p:cNvPr id="376" name="Picture 375"/>
          <p:cNvPicPr/>
          <p:nvPr/>
        </p:nvPicPr>
        <p:blipFill>
          <a:blip r:embed="rId2"/>
          <a:stretch/>
        </p:blipFill>
        <p:spPr>
          <a:xfrm>
            <a:off x="74160" y="1872000"/>
            <a:ext cx="5037480" cy="3599640"/>
          </a:xfrm>
          <a:prstGeom prst="rect">
            <a:avLst/>
          </a:prstGeom>
          <a:ln>
            <a:noFill/>
          </a:ln>
        </p:spPr>
      </p:pic>
      <p:pic>
        <p:nvPicPr>
          <p:cNvPr id="377" name="Picture 376"/>
          <p:cNvPicPr/>
          <p:nvPr/>
        </p:nvPicPr>
        <p:blipFill>
          <a:blip r:embed="rId3"/>
          <a:stretch/>
        </p:blipFill>
        <p:spPr>
          <a:xfrm>
            <a:off x="4752000" y="1867320"/>
            <a:ext cx="4290480" cy="37137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Picture 377"/>
          <p:cNvPicPr/>
          <p:nvPr/>
        </p:nvPicPr>
        <p:blipFill>
          <a:blip r:embed="rId2"/>
          <a:stretch/>
        </p:blipFill>
        <p:spPr>
          <a:xfrm>
            <a:off x="1276560" y="273240"/>
            <a:ext cx="7867080" cy="5380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Picture 378"/>
          <p:cNvPicPr/>
          <p:nvPr/>
        </p:nvPicPr>
        <p:blipFill>
          <a:blip r:embed="rId2"/>
          <a:stretch/>
        </p:blipFill>
        <p:spPr>
          <a:xfrm>
            <a:off x="856080" y="1656000"/>
            <a:ext cx="7495560" cy="41756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sp>
      <p:sp>
        <p:nvSpPr>
          <p:cNvPr id="381"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382" name="CustomShape 3"/>
          <p:cNvSpPr/>
          <p:nvPr/>
        </p:nvSpPr>
        <p:spPr>
          <a:xfrm>
            <a:off x="457200" y="1604520"/>
            <a:ext cx="8228520" cy="397656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432000" indent="-323280">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 </a:t>
            </a:r>
            <a:endParaRPr lang="en-IN" sz="3200" b="0" strike="noStrike" spc="-1">
              <a:latin typeface="Arial"/>
            </a:endParaRPr>
          </a:p>
          <a:p>
            <a:pPr marL="432000" indent="-323280">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Surface Reflectance(Ideal Specular Model)</a:t>
            </a:r>
            <a:endParaRPr lang="en-IN" sz="3200" b="0" strike="noStrike" spc="-1">
              <a:latin typeface="Arial"/>
            </a:endParaRPr>
          </a:p>
          <a:p>
            <a:pPr marL="432000" indent="-323280">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Body Reflactance(Lambertian Model)</a:t>
            </a:r>
            <a:endParaRPr lang="en-IN" sz="3200" b="0" strike="noStrike" spc="-1">
              <a:latin typeface="Arial"/>
            </a:endParaRPr>
          </a:p>
          <a:p>
            <a:pPr marL="432000" indent="-323280">
              <a:lnSpc>
                <a:spcPct val="100000"/>
              </a:lnSpc>
              <a:spcBef>
                <a:spcPts val="1417"/>
              </a:spcBef>
              <a:buClr>
                <a:srgbClr val="000000"/>
              </a:buClr>
              <a:buSzPct val="45000"/>
              <a:buFont typeface="Wingdings" charset="2"/>
              <a:buChar char=""/>
            </a:pPr>
            <a:r>
              <a:rPr lang="en-IN" sz="3200" b="0" strike="noStrike" spc="-1">
                <a:solidFill>
                  <a:srgbClr val="000000"/>
                </a:solidFill>
                <a:latin typeface="Arial"/>
                <a:ea typeface="DejaVu Sans"/>
              </a:rPr>
              <a:t> </a:t>
            </a:r>
            <a:endParaRPr lang="en-IN"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457200" y="273600"/>
            <a:ext cx="8228520" cy="1144080"/>
          </a:xfrm>
          <a:prstGeom prst="rect">
            <a:avLst/>
          </a:prstGeom>
          <a:noFill/>
          <a:ln>
            <a:noFill/>
          </a:ln>
        </p:spPr>
        <p:style>
          <a:lnRef idx="0">
            <a:scrgbClr r="0" g="0" b="0"/>
          </a:lnRef>
          <a:fillRef idx="0">
            <a:scrgbClr r="0" g="0" b="0"/>
          </a:fillRef>
          <a:effectRef idx="0">
            <a:scrgbClr r="0" g="0" b="0"/>
          </a:effectRef>
          <a:fontRef idx="minor"/>
        </p:style>
      </p:sp>
      <p:pic>
        <p:nvPicPr>
          <p:cNvPr id="384" name="Picture 383"/>
          <p:cNvPicPr/>
          <p:nvPr/>
        </p:nvPicPr>
        <p:blipFill>
          <a:blip r:embed="rId2"/>
          <a:stretch/>
        </p:blipFill>
        <p:spPr>
          <a:xfrm>
            <a:off x="792000" y="672120"/>
            <a:ext cx="7485840" cy="5447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CustomShape 1"/>
          <p:cNvSpPr/>
          <p:nvPr/>
        </p:nvSpPr>
        <p:spPr>
          <a:xfrm>
            <a:off x="457200" y="273600"/>
            <a:ext cx="8228520" cy="1144080"/>
          </a:xfrm>
          <a:prstGeom prst="rect">
            <a:avLst/>
          </a:prstGeom>
          <a:noFill/>
          <a:ln>
            <a:noFill/>
          </a:ln>
        </p:spPr>
        <p:style>
          <a:lnRef idx="0">
            <a:scrgbClr r="0" g="0" b="0"/>
          </a:lnRef>
          <a:fillRef idx="0">
            <a:scrgbClr r="0" g="0" b="0"/>
          </a:fillRef>
          <a:effectRef idx="0">
            <a:scrgbClr r="0" g="0" b="0"/>
          </a:effectRef>
          <a:fontRef idx="minor"/>
        </p:style>
      </p:sp>
      <p:pic>
        <p:nvPicPr>
          <p:cNvPr id="386" name="Picture 385"/>
          <p:cNvPicPr/>
          <p:nvPr/>
        </p:nvPicPr>
        <p:blipFill>
          <a:blip r:embed="rId2"/>
          <a:stretch/>
        </p:blipFill>
        <p:spPr>
          <a:xfrm>
            <a:off x="1388160" y="821880"/>
            <a:ext cx="6409440" cy="52189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CustomShape 1"/>
          <p:cNvSpPr/>
          <p:nvPr/>
        </p:nvSpPr>
        <p:spPr>
          <a:xfrm>
            <a:off x="457200" y="273600"/>
            <a:ext cx="8228520" cy="1144080"/>
          </a:xfrm>
          <a:prstGeom prst="rect">
            <a:avLst/>
          </a:prstGeom>
          <a:noFill/>
          <a:ln>
            <a:noFill/>
          </a:ln>
        </p:spPr>
        <p:style>
          <a:lnRef idx="0">
            <a:scrgbClr r="0" g="0" b="0"/>
          </a:lnRef>
          <a:fillRef idx="0">
            <a:scrgbClr r="0" g="0" b="0"/>
          </a:fillRef>
          <a:effectRef idx="0">
            <a:scrgbClr r="0" g="0" b="0"/>
          </a:effectRef>
          <a:fontRef idx="minor"/>
        </p:style>
      </p:sp>
      <p:pic>
        <p:nvPicPr>
          <p:cNvPr id="388" name="Picture 387"/>
          <p:cNvPicPr/>
          <p:nvPr/>
        </p:nvPicPr>
        <p:blipFill>
          <a:blip r:embed="rId2"/>
          <a:stretch/>
        </p:blipFill>
        <p:spPr>
          <a:xfrm>
            <a:off x="714348" y="857232"/>
            <a:ext cx="7352640" cy="51523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CustomShape 1"/>
          <p:cNvSpPr/>
          <p:nvPr/>
        </p:nvSpPr>
        <p:spPr>
          <a:xfrm>
            <a:off x="457200" y="273600"/>
            <a:ext cx="8228520" cy="1144080"/>
          </a:xfrm>
          <a:prstGeom prst="rect">
            <a:avLst/>
          </a:prstGeom>
          <a:noFill/>
          <a:ln>
            <a:noFill/>
          </a:ln>
        </p:spPr>
        <p:style>
          <a:lnRef idx="0">
            <a:scrgbClr r="0" g="0" b="0"/>
          </a:lnRef>
          <a:fillRef idx="0">
            <a:scrgbClr r="0" g="0" b="0"/>
          </a:fillRef>
          <a:effectRef idx="0">
            <a:scrgbClr r="0" g="0" b="0"/>
          </a:effectRef>
          <a:fontRef idx="minor"/>
        </p:style>
      </p:sp>
      <p:pic>
        <p:nvPicPr>
          <p:cNvPr id="390" name="Picture 389"/>
          <p:cNvPicPr/>
          <p:nvPr/>
        </p:nvPicPr>
        <p:blipFill>
          <a:blip r:embed="rId2"/>
          <a:stretch/>
        </p:blipFill>
        <p:spPr>
          <a:xfrm>
            <a:off x="807120" y="617040"/>
            <a:ext cx="7571520" cy="562860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CustomShape 1"/>
          <p:cNvSpPr/>
          <p:nvPr/>
        </p:nvSpPr>
        <p:spPr>
          <a:xfrm>
            <a:off x="457200" y="273600"/>
            <a:ext cx="8228520" cy="1144080"/>
          </a:xfrm>
          <a:prstGeom prst="rect">
            <a:avLst/>
          </a:prstGeom>
          <a:noFill/>
          <a:ln>
            <a:noFill/>
          </a:ln>
        </p:spPr>
        <p:style>
          <a:lnRef idx="0">
            <a:scrgbClr r="0" g="0" b="0"/>
          </a:lnRef>
          <a:fillRef idx="0">
            <a:scrgbClr r="0" g="0" b="0"/>
          </a:fillRef>
          <a:effectRef idx="0">
            <a:scrgbClr r="0" g="0" b="0"/>
          </a:effectRef>
          <a:fontRef idx="minor"/>
        </p:style>
      </p:sp>
      <p:pic>
        <p:nvPicPr>
          <p:cNvPr id="392" name="Picture 391"/>
          <p:cNvPicPr/>
          <p:nvPr/>
        </p:nvPicPr>
        <p:blipFill>
          <a:blip r:embed="rId2"/>
          <a:stretch/>
        </p:blipFill>
        <p:spPr>
          <a:xfrm>
            <a:off x="525960" y="798480"/>
            <a:ext cx="8133480" cy="560952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ustomShape 1"/>
          <p:cNvSpPr/>
          <p:nvPr/>
        </p:nvSpPr>
        <p:spPr>
          <a:xfrm>
            <a:off x="1080000" y="768960"/>
            <a:ext cx="7375320" cy="74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4400" b="0" strike="noStrike" spc="-1">
                <a:solidFill>
                  <a:srgbClr val="000000"/>
                </a:solidFill>
                <a:latin typeface="Calibri"/>
                <a:ea typeface="DejaVu Sans"/>
              </a:rPr>
              <a:t>4.Important special cases</a:t>
            </a:r>
            <a:endParaRPr lang="en-IN" sz="4400" b="0" strike="noStrike" spc="-1">
              <a:latin typeface="Arial"/>
            </a:endParaRPr>
          </a:p>
        </p:txBody>
      </p:sp>
      <p:sp>
        <p:nvSpPr>
          <p:cNvPr id="394" name="CustomShape 2"/>
          <p:cNvSpPr/>
          <p:nvPr/>
        </p:nvSpPr>
        <p:spPr>
          <a:xfrm>
            <a:off x="792000" y="1872000"/>
            <a:ext cx="7559640" cy="2319480"/>
          </a:xfrm>
          <a:prstGeom prst="rect">
            <a:avLst/>
          </a:prstGeom>
          <a:noFill/>
          <a:ln>
            <a:noFill/>
          </a:ln>
        </p:spPr>
        <p:style>
          <a:lnRef idx="0">
            <a:scrgbClr r="0" g="0" b="0"/>
          </a:lnRef>
          <a:fillRef idx="0">
            <a:scrgbClr r="0" g="0" b="0"/>
          </a:fillRef>
          <a:effectRef idx="0">
            <a:scrgbClr r="0" g="0" b="0"/>
          </a:effectRef>
          <a:fontRef idx="minor"/>
        </p:style>
      </p:sp>
      <p:sp>
        <p:nvSpPr>
          <p:cNvPr id="395" name="TextShape 3"/>
          <p:cNvSpPr txBox="1"/>
          <p:nvPr/>
        </p:nvSpPr>
        <p:spPr>
          <a:xfrm>
            <a:off x="1152000" y="1621440"/>
            <a:ext cx="6563272" cy="1626120"/>
          </a:xfrm>
          <a:prstGeom prst="rect">
            <a:avLst/>
          </a:prstGeom>
          <a:noFill/>
          <a:ln>
            <a:noFill/>
          </a:ln>
        </p:spPr>
        <p:txBody>
          <a:bodyPr lIns="90000" tIns="45000" rIns="90000" bIns="45000"/>
          <a:lstStyle/>
          <a:p>
            <a:r>
              <a:rPr lang="en-US" b="1" dirty="0" err="1" smtClean="0"/>
              <a:t>a.Radiosity</a:t>
            </a:r>
            <a:r>
              <a:rPr lang="en-US" dirty="0" smtClean="0"/>
              <a:t> If the radiance leaving a surface is independent of exit angle, there is no point in describing it using a unit that explicitly depends on direction. The appropriate unit is </a:t>
            </a:r>
            <a:r>
              <a:rPr lang="en-US" dirty="0" err="1" smtClean="0"/>
              <a:t>radiosity</a:t>
            </a:r>
            <a:r>
              <a:rPr lang="en-US" dirty="0" smtClean="0"/>
              <a:t>, defined as the total power leaving a point on a surface per unit area on the surface</a:t>
            </a:r>
          </a:p>
          <a:p>
            <a:endParaRPr lang="en-IN" sz="1800" b="0" strike="noStrike" spc="-1" dirty="0">
              <a:latin typeface="Arial"/>
            </a:endParaRPr>
          </a:p>
        </p:txBody>
      </p:sp>
      <p:pic>
        <p:nvPicPr>
          <p:cNvPr id="1026" name="Picture 2"/>
          <p:cNvPicPr>
            <a:picLocks noChangeAspect="1" noChangeArrowheads="1"/>
          </p:cNvPicPr>
          <p:nvPr/>
        </p:nvPicPr>
        <p:blipFill>
          <a:blip r:embed="rId2"/>
          <a:srcRect/>
          <a:stretch>
            <a:fillRect/>
          </a:stretch>
        </p:blipFill>
        <p:spPr bwMode="auto">
          <a:xfrm>
            <a:off x="785786" y="3357562"/>
            <a:ext cx="8072494" cy="291464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214942" y="6000768"/>
            <a:ext cx="3643338" cy="590550"/>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IN" sz="4400" b="0" strike="noStrike" spc="-1">
                <a:solidFill>
                  <a:srgbClr val="000000"/>
                </a:solidFill>
                <a:latin typeface="Calibri"/>
                <a:ea typeface="DejaVu Sans"/>
              </a:rPr>
              <a:t>How does computer vision work?</a:t>
            </a:r>
            <a:endParaRPr lang="en-IN" sz="4400" b="0" strike="noStrike" spc="-1">
              <a:latin typeface="Arial"/>
            </a:endParaRPr>
          </a:p>
        </p:txBody>
      </p:sp>
      <p:sp>
        <p:nvSpPr>
          <p:cNvPr id="286"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85000" lnSpcReduction="10000"/>
          </a:bodyPr>
          <a:lstStyle/>
          <a:p>
            <a:pPr marL="343080" indent="-340920" algn="just">
              <a:lnSpc>
                <a:spcPct val="100000"/>
              </a:lnSpc>
              <a:spcBef>
                <a:spcPts val="641"/>
              </a:spcBef>
              <a:buClr>
                <a:srgbClr val="000000"/>
              </a:buClr>
              <a:buFont typeface="Arial"/>
              <a:buChar char="•"/>
            </a:pPr>
            <a:r>
              <a:rPr lang="en-IN" sz="3200" b="0" strike="noStrike" spc="-1" dirty="0">
                <a:solidFill>
                  <a:srgbClr val="000000"/>
                </a:solidFill>
                <a:latin typeface="Calibri"/>
                <a:ea typeface="DejaVu Sans"/>
              </a:rPr>
              <a:t>Computer vision needs lots of data. It runs analyses of data over and over until it discerns distinctions and ultimately recognize images. For example, to train a computer to recognize automobile tires, it needs to be fed vast quantities of tire images and tire-related items to learn the differences and recognize a tire, especially one with no defects.</a:t>
            </a:r>
            <a:endParaRPr lang="en-IN" sz="3200" b="0" strike="noStrike" spc="-1" dirty="0">
              <a:latin typeface="Arial"/>
            </a:endParaRPr>
          </a:p>
          <a:p>
            <a:pPr marL="343080" indent="-340920" algn="just">
              <a:lnSpc>
                <a:spcPct val="100000"/>
              </a:lnSpc>
              <a:spcBef>
                <a:spcPts val="641"/>
              </a:spcBef>
              <a:buClr>
                <a:srgbClr val="000000"/>
              </a:buClr>
              <a:buFont typeface="Arial"/>
              <a:buChar char="•"/>
            </a:pPr>
            <a:r>
              <a:rPr lang="en-IN" sz="3200" b="0" strike="noStrike" spc="-1" dirty="0">
                <a:solidFill>
                  <a:srgbClr val="000000"/>
                </a:solidFill>
                <a:latin typeface="Calibri"/>
                <a:ea typeface="DejaVu Sans"/>
              </a:rPr>
              <a:t>Two essential technologies are used to accomplish this: a type of machine learning called </a:t>
            </a:r>
            <a:r>
              <a:rPr lang="en-IN" sz="3200" b="0" u="sng" strike="noStrike" spc="-1" dirty="0">
                <a:solidFill>
                  <a:srgbClr val="0000FF"/>
                </a:solidFill>
                <a:uFillTx/>
                <a:latin typeface="Calibri"/>
                <a:ea typeface="DejaVu Sans"/>
                <a:hlinkClick r:id="rId2"/>
              </a:rPr>
              <a:t>deep learning</a:t>
            </a:r>
            <a:r>
              <a:rPr lang="en-IN" sz="3200" b="0" strike="noStrike" spc="-1" dirty="0">
                <a:solidFill>
                  <a:srgbClr val="000000"/>
                </a:solidFill>
                <a:latin typeface="Calibri"/>
                <a:ea typeface="DejaVu Sans"/>
              </a:rPr>
              <a:t> and a </a:t>
            </a:r>
            <a:r>
              <a:rPr lang="en-IN" sz="3200" b="0" strike="noStrike" spc="-1" dirty="0" err="1">
                <a:solidFill>
                  <a:srgbClr val="000000"/>
                </a:solidFill>
                <a:latin typeface="Calibri"/>
                <a:ea typeface="DejaVu Sans"/>
              </a:rPr>
              <a:t>convolutional</a:t>
            </a:r>
            <a:r>
              <a:rPr lang="en-IN" sz="3200" b="0" strike="noStrike" spc="-1" dirty="0">
                <a:solidFill>
                  <a:srgbClr val="000000"/>
                </a:solidFill>
                <a:latin typeface="Calibri"/>
                <a:ea typeface="DejaVu Sans"/>
              </a:rPr>
              <a:t> neural network (CNN).</a:t>
            </a:r>
            <a:endParaRPr lang="en-IN" sz="3200" b="0" strike="noStrike" spc="-1" dirty="0">
              <a:latin typeface="Arial"/>
            </a:endParaRPr>
          </a:p>
          <a:p>
            <a:pPr>
              <a:lnSpc>
                <a:spcPct val="100000"/>
              </a:lnSpc>
              <a:spcBef>
                <a:spcPts val="641"/>
              </a:spcBef>
            </a:pPr>
            <a:endParaRPr lang="en-IN"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457200" y="273600"/>
            <a:ext cx="8229240" cy="1144800"/>
          </a:xfrm>
          <a:prstGeom prst="rect">
            <a:avLst/>
          </a:prstGeom>
          <a:noFill/>
          <a:ln>
            <a:noFill/>
          </a:ln>
        </p:spPr>
        <p:txBody>
          <a:bodyPr lIns="0" tIns="0" rIns="0" bIns="0" anchor="ctr"/>
          <a:lstStyle/>
          <a:p>
            <a:pPr algn="ctr"/>
            <a:endParaRPr lang="en-IN" sz="4400" b="0" strike="noStrike" spc="-1">
              <a:latin typeface="Arial"/>
            </a:endParaRPr>
          </a:p>
        </p:txBody>
      </p:sp>
      <p:sp>
        <p:nvSpPr>
          <p:cNvPr id="397" name="TextShape 2"/>
          <p:cNvSpPr txBox="1"/>
          <p:nvPr/>
        </p:nvSpPr>
        <p:spPr>
          <a:xfrm>
            <a:off x="457200" y="1604520"/>
            <a:ext cx="8229240" cy="3977280"/>
          </a:xfrm>
          <a:prstGeom prst="rect">
            <a:avLst/>
          </a:prstGeom>
          <a:noFill/>
          <a:ln>
            <a:noFill/>
          </a:ln>
        </p:spPr>
        <p:txBody>
          <a:bodyPr lIns="0" tIns="0" rIns="0" bIns="0">
            <a:normAutofit/>
          </a:bodyPr>
          <a:lstStyle/>
          <a:p>
            <a:endParaRPr lang="en-IN" sz="3200" b="0" strike="noStrike" spc="-1">
              <a:latin typeface="Arial"/>
            </a:endParaRPr>
          </a:p>
        </p:txBody>
      </p:sp>
      <p:pic>
        <p:nvPicPr>
          <p:cNvPr id="2050" name="Picture 2"/>
          <p:cNvPicPr>
            <a:picLocks noChangeAspect="1" noChangeArrowheads="1"/>
          </p:cNvPicPr>
          <p:nvPr/>
        </p:nvPicPr>
        <p:blipFill>
          <a:blip r:embed="rId2"/>
          <a:srcRect/>
          <a:stretch>
            <a:fillRect/>
          </a:stretch>
        </p:blipFill>
        <p:spPr bwMode="auto">
          <a:xfrm>
            <a:off x="714348" y="1500174"/>
            <a:ext cx="7786742" cy="4714908"/>
          </a:xfrm>
          <a:prstGeom prst="rect">
            <a:avLst/>
          </a:prstGeom>
          <a:noFill/>
          <a:ln w="9525">
            <a:noFill/>
            <a:miter lim="800000"/>
            <a:headEnd/>
            <a:tailEnd/>
          </a:ln>
          <a:effectLst/>
        </p:spPr>
      </p:pic>
      <p:sp>
        <p:nvSpPr>
          <p:cNvPr id="5" name="TextBox 4"/>
          <p:cNvSpPr txBox="1"/>
          <p:nvPr/>
        </p:nvSpPr>
        <p:spPr>
          <a:xfrm>
            <a:off x="1214414" y="357166"/>
            <a:ext cx="5786478" cy="369332"/>
          </a:xfrm>
          <a:prstGeom prst="rect">
            <a:avLst/>
          </a:prstGeom>
          <a:noFill/>
        </p:spPr>
        <p:txBody>
          <a:bodyPr wrap="square" rtlCol="0">
            <a:spAutoFit/>
          </a:bodyPr>
          <a:lstStyle/>
          <a:p>
            <a:r>
              <a:rPr lang="en-US" b="1" dirty="0" err="1" smtClean="0"/>
              <a:t>b.Directional</a:t>
            </a:r>
            <a:r>
              <a:rPr lang="en-US" b="1" dirty="0" smtClean="0"/>
              <a:t> Hemispheric reflectance</a:t>
            </a:r>
            <a:endParaRPr lang="en-US" b="1"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c.Lambertian</a:t>
            </a:r>
            <a:r>
              <a:rPr lang="en-US" dirty="0" smtClean="0"/>
              <a:t> Surfaces and </a:t>
            </a:r>
            <a:r>
              <a:rPr lang="en-US" dirty="0" err="1" smtClean="0"/>
              <a:t>Albedo</a:t>
            </a:r>
            <a:endParaRPr lang="en-US" dirty="0"/>
          </a:p>
        </p:txBody>
      </p:sp>
      <p:sp>
        <p:nvSpPr>
          <p:cNvPr id="3" name="Text Placeholder 2"/>
          <p:cNvSpPr>
            <a:spLocks noGrp="1"/>
          </p:cNvSpPr>
          <p:nvPr>
            <p:ph type="body"/>
          </p:nvPr>
        </p:nvSpPr>
        <p:spPr>
          <a:xfrm>
            <a:off x="457200" y="1604520"/>
            <a:ext cx="3757610" cy="3977280"/>
          </a:xfrm>
        </p:spPr>
        <p:txBody>
          <a:bodyPr>
            <a:normAutofit lnSpcReduction="10000"/>
          </a:bodyPr>
          <a:lstStyle/>
          <a:p>
            <a:pPr algn="just"/>
            <a:r>
              <a:rPr lang="en-US" dirty="0" smtClean="0"/>
              <a:t>For some surfaces the directional hemispheric reflectance does not depend on </a:t>
            </a:r>
            <a:r>
              <a:rPr lang="en-US" dirty="0" err="1" smtClean="0"/>
              <a:t>illumination</a:t>
            </a:r>
            <a:r>
              <a:rPr lang="en-US" dirty="0" smtClean="0"/>
              <a:t> direction. Examples of such surfaces include cotton cloth, many carpets, matte paper and matte paints. </a:t>
            </a:r>
          </a:p>
          <a:p>
            <a:pPr algn="just"/>
            <a:r>
              <a:rPr lang="en-US" dirty="0" smtClean="0"/>
              <a:t>A formal model is given by a surface whose BRDF is independent of outgoing direction (and, by the reciprocity principle, of </a:t>
            </a:r>
            <a:r>
              <a:rPr lang="en-US" dirty="0" err="1" smtClean="0"/>
              <a:t>incoming</a:t>
            </a:r>
            <a:r>
              <a:rPr lang="en-US" dirty="0" smtClean="0"/>
              <a:t> direction as well). This means the </a:t>
            </a:r>
            <a:r>
              <a:rPr lang="en-US" b="1" dirty="0" smtClean="0"/>
              <a:t>radiance leaving the </a:t>
            </a:r>
            <a:r>
              <a:rPr lang="en-US" b="1" dirty="0" smtClean="0"/>
              <a:t>surface</a:t>
            </a:r>
          </a:p>
          <a:p>
            <a:pPr algn="just"/>
            <a:r>
              <a:rPr lang="en-US" b="1" dirty="0" smtClean="0"/>
              <a:t> </a:t>
            </a:r>
            <a:r>
              <a:rPr lang="en-US" b="1" dirty="0" smtClean="0"/>
              <a:t>is independent.</a:t>
            </a:r>
          </a:p>
          <a:p>
            <a:pPr algn="just"/>
            <a:r>
              <a:rPr lang="en-US" b="1" dirty="0" smtClean="0"/>
              <a:t>of angle</a:t>
            </a:r>
            <a:r>
              <a:rPr lang="en-US" dirty="0" smtClean="0"/>
              <a:t>. Such surfaces are known as ideal diffuse surfaces or </a:t>
            </a:r>
            <a:r>
              <a:rPr lang="en-US" dirty="0" err="1" smtClean="0"/>
              <a:t>Lambertian</a:t>
            </a:r>
            <a:r>
              <a:rPr lang="en-US" dirty="0" smtClean="0"/>
              <a:t> surfaces</a:t>
            </a:r>
            <a:endParaRPr lang="en-US" dirty="0"/>
          </a:p>
        </p:txBody>
      </p:sp>
      <p:pic>
        <p:nvPicPr>
          <p:cNvPr id="3074" name="Picture 2"/>
          <p:cNvPicPr>
            <a:picLocks noChangeAspect="1" noChangeArrowheads="1"/>
          </p:cNvPicPr>
          <p:nvPr/>
        </p:nvPicPr>
        <p:blipFill>
          <a:blip r:embed="rId2"/>
          <a:srcRect/>
          <a:stretch>
            <a:fillRect/>
          </a:stretch>
        </p:blipFill>
        <p:spPr bwMode="auto">
          <a:xfrm>
            <a:off x="4071934" y="571480"/>
            <a:ext cx="5072066" cy="55007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d.Specular</a:t>
            </a:r>
            <a:r>
              <a:rPr lang="en-US" b="1" dirty="0" smtClean="0"/>
              <a:t> Surfaces</a:t>
            </a:r>
            <a:endParaRPr lang="en-US" b="1" dirty="0"/>
          </a:p>
        </p:txBody>
      </p:sp>
      <p:sp>
        <p:nvSpPr>
          <p:cNvPr id="3" name="Text Placeholder 2"/>
          <p:cNvSpPr>
            <a:spLocks noGrp="1"/>
          </p:cNvSpPr>
          <p:nvPr>
            <p:ph type="body"/>
          </p:nvPr>
        </p:nvSpPr>
        <p:spPr>
          <a:xfrm>
            <a:off x="428596" y="1285860"/>
            <a:ext cx="8229240" cy="1583764"/>
          </a:xfrm>
        </p:spPr>
        <p:txBody>
          <a:bodyPr/>
          <a:lstStyle/>
          <a:p>
            <a:r>
              <a:rPr lang="en-US" dirty="0" err="1" smtClean="0"/>
              <a:t>Specular</a:t>
            </a:r>
            <a:r>
              <a:rPr lang="en-US" dirty="0" smtClean="0"/>
              <a:t> Surfaces A second important class of surfaces are the glossy or mirror-like surfaces, often known as </a:t>
            </a:r>
            <a:r>
              <a:rPr lang="en-US" dirty="0" err="1" smtClean="0"/>
              <a:t>specular</a:t>
            </a:r>
            <a:r>
              <a:rPr lang="en-US" dirty="0" smtClean="0"/>
              <a:t> surfaces (after the Latin word speculum, a mirror). An ideal </a:t>
            </a:r>
            <a:r>
              <a:rPr lang="en-US" dirty="0" err="1" smtClean="0"/>
              <a:t>specular</a:t>
            </a:r>
            <a:r>
              <a:rPr lang="en-US" dirty="0" smtClean="0"/>
              <a:t> reflector behaves like an ideal mirror. Radiation arriving along a particular direction can leave only along the </a:t>
            </a:r>
            <a:r>
              <a:rPr lang="en-US" dirty="0" err="1" smtClean="0"/>
              <a:t>specular</a:t>
            </a:r>
            <a:r>
              <a:rPr lang="en-US" dirty="0" smtClean="0"/>
              <a:t> direction, obtained by reflecting the direction of incoming radiation about the surface normal.</a:t>
            </a:r>
            <a:endParaRPr lang="en-US" dirty="0"/>
          </a:p>
        </p:txBody>
      </p:sp>
      <p:pic>
        <p:nvPicPr>
          <p:cNvPr id="4098" name="Picture 2"/>
          <p:cNvPicPr>
            <a:picLocks noChangeAspect="1" noChangeArrowheads="1"/>
          </p:cNvPicPr>
          <p:nvPr/>
        </p:nvPicPr>
        <p:blipFill>
          <a:blip r:embed="rId2"/>
          <a:srcRect/>
          <a:stretch>
            <a:fillRect/>
          </a:stretch>
        </p:blipFill>
        <p:spPr bwMode="auto">
          <a:xfrm>
            <a:off x="1000100" y="3357562"/>
            <a:ext cx="7215238" cy="2676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e.The</a:t>
            </a:r>
            <a:r>
              <a:rPr lang="en-US" dirty="0" smtClean="0"/>
              <a:t> </a:t>
            </a:r>
            <a:r>
              <a:rPr lang="en-US" dirty="0" err="1" smtClean="0"/>
              <a:t>Lambertian</a:t>
            </a:r>
            <a:r>
              <a:rPr lang="en-US" dirty="0" smtClean="0"/>
              <a:t> + </a:t>
            </a:r>
            <a:r>
              <a:rPr lang="en-US" dirty="0" err="1" smtClean="0"/>
              <a:t>Specular</a:t>
            </a:r>
            <a:r>
              <a:rPr lang="en-US" dirty="0" smtClean="0"/>
              <a:t> Model</a:t>
            </a:r>
            <a:endParaRPr lang="en-US" dirty="0"/>
          </a:p>
        </p:txBody>
      </p:sp>
      <p:sp>
        <p:nvSpPr>
          <p:cNvPr id="3" name="Text Placeholder 2"/>
          <p:cNvSpPr>
            <a:spLocks noGrp="1"/>
          </p:cNvSpPr>
          <p:nvPr>
            <p:ph type="body"/>
          </p:nvPr>
        </p:nvSpPr>
        <p:spPr>
          <a:xfrm>
            <a:off x="571472" y="1500174"/>
            <a:ext cx="8229240" cy="1144800"/>
          </a:xfrm>
        </p:spPr>
        <p:txBody>
          <a:bodyPr/>
          <a:lstStyle/>
          <a:p>
            <a:r>
              <a:rPr lang="en-US" dirty="0" smtClean="0"/>
              <a:t>The </a:t>
            </a:r>
            <a:r>
              <a:rPr lang="en-US" dirty="0" err="1" smtClean="0"/>
              <a:t>Lambertian</a:t>
            </a:r>
            <a:r>
              <a:rPr lang="en-US" dirty="0" smtClean="0"/>
              <a:t> + </a:t>
            </a:r>
            <a:r>
              <a:rPr lang="en-US" dirty="0" err="1" smtClean="0"/>
              <a:t>Specular</a:t>
            </a:r>
            <a:r>
              <a:rPr lang="en-US" dirty="0" smtClean="0"/>
              <a:t> Model Relatively few surfaces are either ideal diffuse or perfectly </a:t>
            </a:r>
            <a:r>
              <a:rPr lang="en-US" dirty="0" err="1" smtClean="0"/>
              <a:t>specular</a:t>
            </a:r>
            <a:r>
              <a:rPr lang="en-US" dirty="0" smtClean="0"/>
              <a:t>. Very many surfaces can be approximated has having a surface BRDF which is a combination of a </a:t>
            </a:r>
            <a:r>
              <a:rPr lang="en-US" dirty="0" err="1" smtClean="0"/>
              <a:t>Lambertian</a:t>
            </a:r>
            <a:r>
              <a:rPr lang="en-US" dirty="0" smtClean="0"/>
              <a:t> component and a </a:t>
            </a:r>
            <a:r>
              <a:rPr lang="en-US" dirty="0" err="1" smtClean="0"/>
              <a:t>specular</a:t>
            </a:r>
            <a:r>
              <a:rPr lang="en-US" dirty="0" smtClean="0"/>
              <a:t> component, which usually has some form of narrow lobe. Usually, the </a:t>
            </a:r>
            <a:r>
              <a:rPr lang="en-US" dirty="0" err="1" smtClean="0"/>
              <a:t>specular</a:t>
            </a:r>
            <a:r>
              <a:rPr lang="en-US" dirty="0" smtClean="0"/>
              <a:t> component is weighted by a </a:t>
            </a:r>
            <a:r>
              <a:rPr lang="en-US" dirty="0" err="1" smtClean="0"/>
              <a:t>specular</a:t>
            </a:r>
            <a:r>
              <a:rPr lang="en-US" dirty="0" smtClean="0"/>
              <a:t> </a:t>
            </a:r>
            <a:r>
              <a:rPr lang="en-US" dirty="0" err="1" smtClean="0"/>
              <a:t>albedo</a:t>
            </a:r>
            <a:r>
              <a:rPr lang="en-US" dirty="0" smtClean="0"/>
              <a:t>.</a:t>
            </a:r>
            <a:endParaRPr lang="en-US" dirty="0"/>
          </a:p>
        </p:txBody>
      </p:sp>
      <p:pic>
        <p:nvPicPr>
          <p:cNvPr id="5122" name="Picture 2"/>
          <p:cNvPicPr>
            <a:picLocks noChangeAspect="1" noChangeArrowheads="1"/>
          </p:cNvPicPr>
          <p:nvPr/>
        </p:nvPicPr>
        <p:blipFill>
          <a:blip r:embed="rId2"/>
          <a:srcRect/>
          <a:stretch>
            <a:fillRect/>
          </a:stretch>
        </p:blipFill>
        <p:spPr bwMode="auto">
          <a:xfrm>
            <a:off x="1676400" y="3228975"/>
            <a:ext cx="5791200" cy="40005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1428728" y="3857628"/>
            <a:ext cx="6057900" cy="14287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IN" sz="4400" b="1" strike="noStrike" spc="-1">
                <a:solidFill>
                  <a:srgbClr val="000000"/>
                </a:solidFill>
                <a:latin typeface="Calibri"/>
                <a:ea typeface="DejaVu Sans"/>
              </a:rPr>
              <a:t>Sources,Shadows and Shading</a:t>
            </a:r>
            <a:r>
              <a:rPr lang="en-IN" sz="4400" b="0" strike="noStrike" spc="-1">
                <a:solidFill>
                  <a:srgbClr val="000000"/>
                </a:solidFill>
                <a:latin typeface="Calibri"/>
                <a:ea typeface="DejaVu Sans"/>
              </a:rPr>
              <a:t>: </a:t>
            </a:r>
            <a:r>
              <a:t/>
            </a:r>
            <a:br/>
            <a:endParaRPr lang="en-IN" sz="4400" b="0" strike="noStrike" spc="-1">
              <a:latin typeface="Arial"/>
            </a:endParaRPr>
          </a:p>
        </p:txBody>
      </p:sp>
      <p:sp>
        <p:nvSpPr>
          <p:cNvPr id="403"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extShape 1"/>
          <p:cNvSpPr txBox="1"/>
          <p:nvPr/>
        </p:nvSpPr>
        <p:spPr>
          <a:xfrm>
            <a:off x="457200" y="1604520"/>
            <a:ext cx="8229240" cy="3977280"/>
          </a:xfrm>
          <a:prstGeom prst="rect">
            <a:avLst/>
          </a:prstGeom>
          <a:noFill/>
          <a:ln>
            <a:noFill/>
          </a:ln>
        </p:spPr>
        <p:txBody>
          <a:bodyPr lIns="0" tIns="0" rIns="0" bIns="0">
            <a:normAutofit fontScale="47500" lnSpcReduction="20000"/>
          </a:bodyPr>
          <a:lstStyle/>
          <a:p>
            <a:pPr marL="432000" indent="-324000">
              <a:spcBef>
                <a:spcPts val="1417"/>
              </a:spcBef>
              <a:buClr>
                <a:srgbClr val="000000"/>
              </a:buClr>
              <a:buSzPct val="45000"/>
              <a:buFont typeface="Wingdings" charset="2"/>
              <a:buChar char=""/>
            </a:pPr>
            <a:r>
              <a:rPr lang="en-IN" sz="3200" b="0" strike="noStrike" spc="-1" dirty="0">
                <a:latin typeface="Arial"/>
              </a:rPr>
              <a:t>Anything that emits light is a light source. To describe a source, we need a </a:t>
            </a:r>
            <a:r>
              <a:rPr lang="en-IN" sz="3200" b="0" strike="noStrike" spc="-1" dirty="0" err="1">
                <a:latin typeface="Arial"/>
              </a:rPr>
              <a:t>descrip</a:t>
            </a:r>
            <a:r>
              <a:rPr lang="en-IN" sz="3200" b="0" strike="noStrike" spc="-1" dirty="0">
                <a:latin typeface="Arial"/>
              </a:rPr>
              <a:t>-</a:t>
            </a:r>
          </a:p>
          <a:p>
            <a:pPr marL="432000" indent="-324000">
              <a:spcBef>
                <a:spcPts val="1417"/>
              </a:spcBef>
              <a:buClr>
                <a:srgbClr val="000000"/>
              </a:buClr>
              <a:buSzPct val="45000"/>
              <a:buFont typeface="Wingdings" charset="2"/>
              <a:buChar char=""/>
            </a:pPr>
            <a:r>
              <a:rPr lang="en-IN" sz="3200" b="0" strike="noStrike" spc="-1" dirty="0" err="1">
                <a:latin typeface="Arial"/>
              </a:rPr>
              <a:t>tion</a:t>
            </a:r>
            <a:r>
              <a:rPr lang="en-IN" sz="3200" b="0" strike="noStrike" spc="-1" dirty="0">
                <a:latin typeface="Arial"/>
              </a:rPr>
              <a:t> of the radiance it emits in each direction. Typically, emitted radiance is dealt</a:t>
            </a:r>
          </a:p>
          <a:p>
            <a:pPr marL="432000" indent="-324000">
              <a:spcBef>
                <a:spcPts val="1417"/>
              </a:spcBef>
              <a:buClr>
                <a:srgbClr val="000000"/>
              </a:buClr>
              <a:buSzPct val="45000"/>
              <a:buFont typeface="Wingdings" charset="2"/>
              <a:buChar char=""/>
            </a:pPr>
            <a:r>
              <a:rPr lang="en-IN" sz="3200" b="0" strike="noStrike" spc="-1" dirty="0">
                <a:latin typeface="Arial"/>
              </a:rPr>
              <a:t>with separately from reflected radiance. </a:t>
            </a:r>
            <a:r>
              <a:rPr lang="en-IN" sz="3200" b="0" strike="noStrike" spc="-1" dirty="0" smtClean="0">
                <a:latin typeface="Arial"/>
              </a:rPr>
              <a:t>Together </a:t>
            </a:r>
            <a:r>
              <a:rPr lang="en-IN" sz="3200" b="0" strike="noStrike" spc="-1" dirty="0">
                <a:latin typeface="Arial"/>
              </a:rPr>
              <a:t>with this, we need a description</a:t>
            </a:r>
          </a:p>
          <a:p>
            <a:pPr marL="432000" indent="-324000">
              <a:spcBef>
                <a:spcPts val="1417"/>
              </a:spcBef>
              <a:buClr>
                <a:srgbClr val="000000"/>
              </a:buClr>
              <a:buSzPct val="45000"/>
              <a:buFont typeface="Wingdings" charset="2"/>
              <a:buChar char=""/>
            </a:pPr>
            <a:r>
              <a:rPr lang="en-IN" sz="3200" b="0" strike="noStrike" spc="-1" dirty="0">
                <a:latin typeface="Arial"/>
              </a:rPr>
              <a:t>of the geometry of the source, which has profound effects on the spatial variation of</a:t>
            </a:r>
          </a:p>
          <a:p>
            <a:pPr marL="432000" indent="-324000">
              <a:spcBef>
                <a:spcPts val="1417"/>
              </a:spcBef>
              <a:buClr>
                <a:srgbClr val="000000"/>
              </a:buClr>
              <a:buSzPct val="45000"/>
              <a:buFont typeface="Wingdings" charset="2"/>
              <a:buChar char=""/>
            </a:pPr>
            <a:r>
              <a:rPr lang="en-IN" sz="3200" b="0" strike="noStrike" spc="-1" dirty="0">
                <a:latin typeface="Arial"/>
              </a:rPr>
              <a:t>light around the source and on the shadows cast by objects near the source. Sources</a:t>
            </a:r>
          </a:p>
          <a:p>
            <a:pPr marL="432000" indent="-324000">
              <a:spcBef>
                <a:spcPts val="1417"/>
              </a:spcBef>
              <a:buClr>
                <a:srgbClr val="000000"/>
              </a:buClr>
              <a:buSzPct val="45000"/>
              <a:buFont typeface="Wingdings" charset="2"/>
              <a:buChar char=""/>
            </a:pPr>
            <a:r>
              <a:rPr lang="en-IN" sz="3200" b="0" strike="noStrike" spc="-1" dirty="0">
                <a:latin typeface="Arial"/>
              </a:rPr>
              <a:t>are usually modelled with quite simple geometries, for two reasons: firstly, many</a:t>
            </a:r>
          </a:p>
          <a:p>
            <a:pPr marL="432000" indent="-324000">
              <a:spcBef>
                <a:spcPts val="1417"/>
              </a:spcBef>
              <a:buClr>
                <a:srgbClr val="000000"/>
              </a:buClr>
              <a:buSzPct val="45000"/>
              <a:buFont typeface="Wingdings" charset="2"/>
              <a:buChar char=""/>
            </a:pPr>
            <a:r>
              <a:rPr lang="en-IN" sz="3200" b="0" strike="noStrike" spc="-1" dirty="0">
                <a:latin typeface="Arial"/>
              </a:rPr>
              <a:t>synthetic sources can be modelled as point sources or line sources fairly effectively;</a:t>
            </a:r>
          </a:p>
          <a:p>
            <a:pPr marL="432000" indent="-324000">
              <a:spcBef>
                <a:spcPts val="1417"/>
              </a:spcBef>
              <a:buClr>
                <a:srgbClr val="000000"/>
              </a:buClr>
              <a:buSzPct val="45000"/>
              <a:buFont typeface="Wingdings" charset="2"/>
              <a:buChar char=""/>
            </a:pPr>
            <a:r>
              <a:rPr lang="en-IN" sz="3200" b="0" strike="noStrike" spc="-1" dirty="0">
                <a:latin typeface="Arial"/>
              </a:rPr>
              <a:t>secondly, sources with simple geometries can still yield surprisingly complex effects.</a:t>
            </a:r>
          </a:p>
        </p:txBody>
      </p:sp>
      <p:sp>
        <p:nvSpPr>
          <p:cNvPr id="399" name="TextShape 2"/>
          <p:cNvSpPr txBox="1"/>
          <p:nvPr/>
        </p:nvSpPr>
        <p:spPr>
          <a:xfrm>
            <a:off x="2160000" y="589320"/>
            <a:ext cx="4752000" cy="778680"/>
          </a:xfrm>
          <a:prstGeom prst="rect">
            <a:avLst/>
          </a:prstGeom>
          <a:noFill/>
          <a:ln>
            <a:noFill/>
          </a:ln>
        </p:spPr>
        <p:txBody>
          <a:bodyPr lIns="90000" tIns="45000" rIns="90000" bIns="45000"/>
          <a:lstStyle/>
          <a:p>
            <a:r>
              <a:rPr lang="en-IN" sz="1800" b="0" strike="noStrike" spc="-1">
                <a:latin typeface="Arial"/>
              </a:rPr>
              <a:t>Radiometric Properties of Light Sources</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extShape 1"/>
          <p:cNvSpPr txBox="1"/>
          <p:nvPr/>
        </p:nvSpPr>
        <p:spPr>
          <a:xfrm>
            <a:off x="457200" y="273600"/>
            <a:ext cx="8229240" cy="1144800"/>
          </a:xfrm>
          <a:prstGeom prst="rect">
            <a:avLst/>
          </a:prstGeom>
          <a:noFill/>
          <a:ln>
            <a:noFill/>
          </a:ln>
        </p:spPr>
        <p:txBody>
          <a:bodyPr lIns="0" tIns="0" rIns="0" bIns="0" anchor="ctr"/>
          <a:lstStyle/>
          <a:p>
            <a:pPr algn="ctr"/>
            <a:r>
              <a:rPr lang="en-IN" sz="4400" b="0" strike="noStrike" spc="-1">
                <a:latin typeface="Arial"/>
              </a:rPr>
              <a:t>CONTD..</a:t>
            </a:r>
          </a:p>
        </p:txBody>
      </p:sp>
      <p:pic>
        <p:nvPicPr>
          <p:cNvPr id="7170" name="Picture 2"/>
          <p:cNvPicPr>
            <a:picLocks noChangeAspect="1" noChangeArrowheads="1"/>
          </p:cNvPicPr>
          <p:nvPr/>
        </p:nvPicPr>
        <p:blipFill>
          <a:blip r:embed="rId2"/>
          <a:srcRect/>
          <a:stretch>
            <a:fillRect/>
          </a:stretch>
        </p:blipFill>
        <p:spPr bwMode="auto">
          <a:xfrm>
            <a:off x="642911" y="2462213"/>
            <a:ext cx="6781828" cy="3252803"/>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IN" sz="4400" b="0" strike="noStrike" spc="-1">
                <a:solidFill>
                  <a:srgbClr val="000000"/>
                </a:solidFill>
                <a:latin typeface="Calibri"/>
                <a:ea typeface="DejaVu Sans"/>
              </a:rPr>
              <a:t>5.Qualitative Radiometry, </a:t>
            </a:r>
            <a:r>
              <a:t/>
            </a:r>
            <a:br/>
            <a:endParaRPr lang="en-IN" sz="4400" b="0" strike="noStrike" spc="-1">
              <a:latin typeface="Arial"/>
            </a:endParaRPr>
          </a:p>
        </p:txBody>
      </p:sp>
      <p:sp>
        <p:nvSpPr>
          <p:cNvPr id="405"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pic>
        <p:nvPicPr>
          <p:cNvPr id="6146" name="Picture 2"/>
          <p:cNvPicPr>
            <a:picLocks noChangeAspect="1" noChangeArrowheads="1"/>
          </p:cNvPicPr>
          <p:nvPr/>
        </p:nvPicPr>
        <p:blipFill>
          <a:blip r:embed="rId2"/>
          <a:srcRect/>
          <a:stretch>
            <a:fillRect/>
          </a:stretch>
        </p:blipFill>
        <p:spPr bwMode="auto">
          <a:xfrm>
            <a:off x="1214414" y="3500438"/>
            <a:ext cx="7500990" cy="2695575"/>
          </a:xfrm>
          <a:prstGeom prst="rect">
            <a:avLst/>
          </a:prstGeom>
          <a:noFill/>
          <a:ln w="9525">
            <a:noFill/>
            <a:miter lim="800000"/>
            <a:headEnd/>
            <a:tailEnd/>
          </a:ln>
          <a:effectLst/>
        </p:spPr>
      </p:pic>
      <p:sp>
        <p:nvSpPr>
          <p:cNvPr id="5" name="Rectangle 4"/>
          <p:cNvSpPr/>
          <p:nvPr/>
        </p:nvSpPr>
        <p:spPr>
          <a:xfrm>
            <a:off x="571472" y="1428736"/>
            <a:ext cx="7072362" cy="2031325"/>
          </a:xfrm>
          <a:prstGeom prst="rect">
            <a:avLst/>
          </a:prstGeom>
        </p:spPr>
        <p:txBody>
          <a:bodyPr wrap="square">
            <a:spAutoFit/>
          </a:bodyPr>
          <a:lstStyle/>
          <a:p>
            <a:r>
              <a:rPr lang="en-US" dirty="0" smtClean="0"/>
              <a:t>We should like to know how “bright” surfaces are going to be under various lighting conditions, and how this “brightness” depends on local surface properties, on surface shape, and on illumination. The most powerful tool for </a:t>
            </a:r>
            <a:r>
              <a:rPr lang="en-US" dirty="0" err="1" smtClean="0"/>
              <a:t>analysing</a:t>
            </a:r>
            <a:r>
              <a:rPr lang="en-US" dirty="0" smtClean="0"/>
              <a:t> this problem is to think about what a source looks like from the surface. In some cases, this technique us to give qualitative descriptions of “brightness” without knowing what the term means</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Laberts</a:t>
            </a:r>
            <a:r>
              <a:rPr lang="en-US" dirty="0" smtClean="0"/>
              <a:t> definition of “Brightness”</a:t>
            </a:r>
            <a:endParaRPr lang="en-US" dirty="0"/>
          </a:p>
        </p:txBody>
      </p:sp>
      <p:pic>
        <p:nvPicPr>
          <p:cNvPr id="8194" name="Picture 2"/>
          <p:cNvPicPr>
            <a:picLocks noChangeAspect="1" noChangeArrowheads="1"/>
          </p:cNvPicPr>
          <p:nvPr/>
        </p:nvPicPr>
        <p:blipFill>
          <a:blip r:embed="rId2"/>
          <a:srcRect/>
          <a:stretch>
            <a:fillRect/>
          </a:stretch>
        </p:blipFill>
        <p:spPr bwMode="auto">
          <a:xfrm>
            <a:off x="785786" y="1571612"/>
            <a:ext cx="7710516" cy="42243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IN" sz="4400" b="0" strike="noStrike" spc="-1">
                <a:solidFill>
                  <a:srgbClr val="000000"/>
                </a:solidFill>
                <a:latin typeface="Calibri"/>
                <a:ea typeface="DejaVu Sans"/>
              </a:rPr>
              <a:t>6.Sources and Their Effects, </a:t>
            </a:r>
            <a:r>
              <a:t/>
            </a:r>
            <a:br/>
            <a:endParaRPr lang="en-IN" sz="4400" b="0" strike="noStrike" spc="-1">
              <a:latin typeface="Arial"/>
            </a:endParaRPr>
          </a:p>
        </p:txBody>
      </p:sp>
      <p:sp>
        <p:nvSpPr>
          <p:cNvPr id="407"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4" name="Rectangle 3"/>
          <p:cNvSpPr/>
          <p:nvPr/>
        </p:nvSpPr>
        <p:spPr>
          <a:xfrm>
            <a:off x="357158" y="857232"/>
            <a:ext cx="8786842" cy="2031325"/>
          </a:xfrm>
          <a:prstGeom prst="rect">
            <a:avLst/>
          </a:prstGeom>
        </p:spPr>
        <p:txBody>
          <a:bodyPr wrap="square">
            <a:spAutoFit/>
          </a:bodyPr>
          <a:lstStyle/>
          <a:p>
            <a:r>
              <a:rPr lang="en-US" dirty="0" smtClean="0"/>
              <a:t>Sources and their Effects There are three main types of geometrical source models:</a:t>
            </a:r>
          </a:p>
          <a:p>
            <a:r>
              <a:rPr lang="en-US" sz="2400" dirty="0" smtClean="0"/>
              <a:t> </a:t>
            </a:r>
            <a:r>
              <a:rPr lang="en-US" sz="2400" b="1" dirty="0" smtClean="0"/>
              <a:t>point sources,</a:t>
            </a:r>
          </a:p>
          <a:p>
            <a:r>
              <a:rPr lang="en-US" sz="2400" b="1" dirty="0" smtClean="0"/>
              <a:t> line sources and</a:t>
            </a:r>
          </a:p>
          <a:p>
            <a:r>
              <a:rPr lang="en-US" sz="2400" b="1" dirty="0" smtClean="0"/>
              <a:t> area sources</a:t>
            </a:r>
            <a:r>
              <a:rPr lang="en-US" dirty="0" smtClean="0"/>
              <a:t>.</a:t>
            </a:r>
          </a:p>
          <a:p>
            <a:r>
              <a:rPr lang="en-US" dirty="0" smtClean="0"/>
              <a:t> In this section, we obtain expressions for </a:t>
            </a:r>
            <a:r>
              <a:rPr lang="en-US" dirty="0" err="1" smtClean="0"/>
              <a:t>radiosity</a:t>
            </a:r>
            <a:r>
              <a:rPr lang="en-US" dirty="0" smtClean="0"/>
              <a:t> sources of these types produce at a surface patch</a:t>
            </a:r>
            <a:endParaRPr lang="en-US" dirty="0"/>
          </a:p>
        </p:txBody>
      </p:sp>
      <p:pic>
        <p:nvPicPr>
          <p:cNvPr id="10242" name="Picture 2"/>
          <p:cNvPicPr>
            <a:picLocks noChangeAspect="1" noChangeArrowheads="1"/>
          </p:cNvPicPr>
          <p:nvPr/>
        </p:nvPicPr>
        <p:blipFill>
          <a:blip r:embed="rId2"/>
          <a:srcRect/>
          <a:stretch>
            <a:fillRect/>
          </a:stretch>
        </p:blipFill>
        <p:spPr bwMode="auto">
          <a:xfrm>
            <a:off x="0" y="3643314"/>
            <a:ext cx="8786842" cy="2643177"/>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3357554" y="3143248"/>
            <a:ext cx="1428750" cy="952500"/>
          </a:xfrm>
          <a:prstGeom prst="rect">
            <a:avLst/>
          </a:prstGeom>
          <a:noFill/>
          <a:ln w="9525">
            <a:noFill/>
            <a:miter lim="800000"/>
            <a:headEnd/>
            <a:tailEnd/>
          </a:ln>
          <a:effectLst/>
        </p:spPr>
      </p:pic>
      <p:pic>
        <p:nvPicPr>
          <p:cNvPr id="10244" name="Picture 4"/>
          <p:cNvPicPr>
            <a:picLocks noChangeAspect="1" noChangeArrowheads="1"/>
          </p:cNvPicPr>
          <p:nvPr/>
        </p:nvPicPr>
        <p:blipFill>
          <a:blip r:embed="rId4"/>
          <a:srcRect/>
          <a:stretch>
            <a:fillRect/>
          </a:stretch>
        </p:blipFill>
        <p:spPr bwMode="auto">
          <a:xfrm>
            <a:off x="5357818" y="3143248"/>
            <a:ext cx="962025" cy="238125"/>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a:bodyPr>
          <a:lstStyle/>
          <a:p>
            <a:pPr algn="ctr">
              <a:lnSpc>
                <a:spcPct val="100000"/>
              </a:lnSpc>
            </a:pPr>
            <a:r>
              <a:rPr lang="en-IN" sz="4400" b="0" strike="noStrike" spc="-1">
                <a:solidFill>
                  <a:srgbClr val="000000"/>
                </a:solidFill>
                <a:latin typeface="Calibri"/>
                <a:ea typeface="DejaVu Sans"/>
              </a:rPr>
              <a:t>The history of computer vision</a:t>
            </a:r>
            <a:endParaRPr lang="en-IN" sz="4400" b="0" strike="noStrike" spc="-1">
              <a:latin typeface="Arial"/>
            </a:endParaRPr>
          </a:p>
        </p:txBody>
      </p:sp>
      <p:sp>
        <p:nvSpPr>
          <p:cNvPr id="288"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0920" algn="just">
              <a:lnSpc>
                <a:spcPct val="100000"/>
              </a:lnSpc>
              <a:spcBef>
                <a:spcPts val="641"/>
              </a:spcBef>
              <a:buClr>
                <a:srgbClr val="000000"/>
              </a:buClr>
              <a:buFont typeface="Arial"/>
              <a:buChar char="•"/>
            </a:pPr>
            <a:r>
              <a:rPr lang="en-IN" sz="3200" b="0" strike="noStrike" spc="-1" dirty="0">
                <a:solidFill>
                  <a:srgbClr val="000000"/>
                </a:solidFill>
                <a:latin typeface="Calibri"/>
                <a:ea typeface="DejaVu Sans"/>
              </a:rPr>
              <a:t>Scientists and engineers have been trying to develop ways for machines to see and understand visual data for about 60 years. Experimentation began in 1959 when neurophysiologists showed a cat an array of images, attempting to correlate a response in its brain.</a:t>
            </a:r>
            <a:endParaRPr lang="en-IN" sz="32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Showing Differences between point </a:t>
            </a:r>
            <a:r>
              <a:rPr lang="en-US" dirty="0" err="1" smtClean="0"/>
              <a:t>source,line</a:t>
            </a:r>
            <a:r>
              <a:rPr lang="en-US" dirty="0" smtClean="0"/>
              <a:t> source and area source</a:t>
            </a:r>
            <a:endParaRPr lang="en-US" dirty="0"/>
          </a:p>
        </p:txBody>
      </p:sp>
      <p:sp>
        <p:nvSpPr>
          <p:cNvPr id="3" name="Subtitle 2"/>
          <p:cNvSpPr>
            <a:spLocks noGrp="1"/>
          </p:cNvSpPr>
          <p:nvPr>
            <p:ph type="subTitle"/>
          </p:nvPr>
        </p:nvSpPr>
        <p:spPr/>
        <p:txBody>
          <a:bodyPr>
            <a:normAutofit fontScale="92500" lnSpcReduction="20000"/>
          </a:bodyPr>
          <a:lstStyle/>
          <a:p>
            <a:r>
              <a:rPr lang="en-US" dirty="0"/>
              <a:t>Point Source of Light:</a:t>
            </a:r>
          </a:p>
          <a:p>
            <a:pPr lvl="1"/>
            <a:r>
              <a:rPr lang="en-US" dirty="0"/>
              <a:t>Example: LED or laser pointer</a:t>
            </a:r>
          </a:p>
          <a:p>
            <a:pPr lvl="1"/>
            <a:r>
              <a:rPr lang="en-US" dirty="0"/>
              <a:t>Description: A point source emits light uniformly in all directions from a single point. In computer vision, point sources are often used in structured light systems for 3D reconstruction or depth sensing. They can also be used as reference points for calibration or alignment tasks.</a:t>
            </a:r>
          </a:p>
          <a:p>
            <a:r>
              <a:rPr lang="en-US" dirty="0"/>
              <a:t>Line Source of Light:</a:t>
            </a:r>
          </a:p>
          <a:p>
            <a:pPr lvl="1"/>
            <a:r>
              <a:rPr lang="en-US" dirty="0"/>
              <a:t>Example: Fluorescent tube or LED strip</a:t>
            </a:r>
          </a:p>
          <a:p>
            <a:pPr lvl="1"/>
            <a:r>
              <a:rPr lang="en-US" dirty="0"/>
              <a:t>Description: A line source emits light along a linear path. In computer vision, line sources are commonly used for edge detection or contour extraction. They can also be used in structured illumination techniques to enhance texture or surface detail in images.</a:t>
            </a:r>
          </a:p>
          <a:p>
            <a:r>
              <a:rPr lang="en-US" dirty="0"/>
              <a:t>Area Source of Light:</a:t>
            </a:r>
          </a:p>
          <a:p>
            <a:pPr lvl="1"/>
            <a:r>
              <a:rPr lang="en-US" dirty="0"/>
              <a:t>Example: Overhead lighting fixture or diffused LED panel</a:t>
            </a:r>
          </a:p>
          <a:p>
            <a:pPr lvl="1"/>
            <a:r>
              <a:rPr lang="en-US" dirty="0"/>
              <a:t>Description: An area source emits light uniformly across a surface area. In computer vision, area sources are often used for general scene illumination. They can provide even lighting conditions for image acquisition, reducing shadows and enhancing visibility of objects in the scene.</a:t>
            </a:r>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Sources</a:t>
            </a:r>
            <a:br>
              <a:rPr lang="en-US" dirty="0" smtClean="0"/>
            </a:br>
            <a:endParaRPr lang="en-US" dirty="0"/>
          </a:p>
        </p:txBody>
      </p:sp>
      <p:sp>
        <p:nvSpPr>
          <p:cNvPr id="3" name="Subtitle 2"/>
          <p:cNvSpPr>
            <a:spLocks noGrp="1"/>
          </p:cNvSpPr>
          <p:nvPr>
            <p:ph type="subTitle"/>
          </p:nvPr>
        </p:nvSpPr>
        <p:spPr>
          <a:xfrm>
            <a:off x="914760" y="928670"/>
            <a:ext cx="8229240" cy="4263032"/>
          </a:xfrm>
        </p:spPr>
        <p:txBody>
          <a:bodyPr/>
          <a:lstStyle/>
          <a:p>
            <a:r>
              <a:rPr lang="en-US" dirty="0" smtClean="0"/>
              <a:t>We can obtain a model for the effects of a point sources by </a:t>
            </a:r>
            <a:r>
              <a:rPr lang="en-US" dirty="0" err="1" smtClean="0"/>
              <a:t>modelling</a:t>
            </a:r>
            <a:r>
              <a:rPr lang="en-US" dirty="0" smtClean="0"/>
              <a:t> the source as a very small sphere </a:t>
            </a:r>
            <a:r>
              <a:rPr lang="en-US" sz="2000" b="1" dirty="0" smtClean="0"/>
              <a:t>which emits light at each point </a:t>
            </a:r>
            <a:r>
              <a:rPr lang="en-US" dirty="0" smtClean="0"/>
              <a:t>on the sphere, with an </a:t>
            </a:r>
            <a:r>
              <a:rPr lang="en-US" dirty="0" err="1" smtClean="0"/>
              <a:t>exitance</a:t>
            </a:r>
            <a:r>
              <a:rPr lang="en-US" dirty="0" smtClean="0"/>
              <a:t> that is constant over the sphere</a:t>
            </a:r>
          </a:p>
          <a:p>
            <a:r>
              <a:rPr lang="en-US" dirty="0" smtClean="0"/>
              <a:t>Assume that a surface patch is viewing a sphere </a:t>
            </a:r>
            <a:r>
              <a:rPr lang="en-US" b="1" dirty="0" smtClean="0"/>
              <a:t>of radius e </a:t>
            </a:r>
            <a:r>
              <a:rPr lang="en-US" dirty="0" smtClean="0"/>
              <a:t>, at a </a:t>
            </a:r>
            <a:r>
              <a:rPr lang="en-US" b="1" dirty="0" smtClean="0"/>
              <a:t>distance r </a:t>
            </a:r>
            <a:r>
              <a:rPr lang="en-US" dirty="0" smtClean="0"/>
              <a:t>away, and that  r</a:t>
            </a:r>
          </a:p>
          <a:p>
            <a:endParaRPr lang="en-US" dirty="0"/>
          </a:p>
        </p:txBody>
      </p:sp>
      <p:pic>
        <p:nvPicPr>
          <p:cNvPr id="11266" name="Picture 2"/>
          <p:cNvPicPr>
            <a:picLocks noChangeAspect="1" noChangeArrowheads="1"/>
          </p:cNvPicPr>
          <p:nvPr/>
        </p:nvPicPr>
        <p:blipFill>
          <a:blip r:embed="rId2"/>
          <a:srcRect/>
          <a:stretch>
            <a:fillRect/>
          </a:stretch>
        </p:blipFill>
        <p:spPr bwMode="auto">
          <a:xfrm>
            <a:off x="1142976" y="4286256"/>
            <a:ext cx="7500990" cy="20717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12290" name="Picture 2"/>
          <p:cNvPicPr>
            <a:picLocks noChangeAspect="1" noChangeArrowheads="1"/>
          </p:cNvPicPr>
          <p:nvPr/>
        </p:nvPicPr>
        <p:blipFill>
          <a:blip r:embed="rId2"/>
          <a:srcRect/>
          <a:stretch>
            <a:fillRect/>
          </a:stretch>
        </p:blipFill>
        <p:spPr bwMode="auto">
          <a:xfrm>
            <a:off x="766763" y="1643050"/>
            <a:ext cx="8020079" cy="3590937"/>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0" y="5429264"/>
            <a:ext cx="8286776" cy="1133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Sources</a:t>
            </a:r>
            <a:endParaRPr lang="en-US" dirty="0"/>
          </a:p>
        </p:txBody>
      </p:sp>
      <p:sp>
        <p:nvSpPr>
          <p:cNvPr id="3" name="Subtitle 2"/>
          <p:cNvSpPr>
            <a:spLocks noGrp="1"/>
          </p:cNvSpPr>
          <p:nvPr>
            <p:ph type="subTitle"/>
          </p:nvPr>
        </p:nvSpPr>
        <p:spPr>
          <a:xfrm>
            <a:off x="285720" y="1214422"/>
            <a:ext cx="8229240" cy="1214446"/>
          </a:xfrm>
        </p:spPr>
        <p:txBody>
          <a:bodyPr/>
          <a:lstStyle/>
          <a:p>
            <a:r>
              <a:rPr lang="en-US" dirty="0" smtClean="0"/>
              <a:t>A line source has the geometry of a line — a good example is a single fluorescent light bulb.</a:t>
            </a:r>
            <a:endParaRPr lang="en-US" dirty="0"/>
          </a:p>
        </p:txBody>
      </p:sp>
      <p:pic>
        <p:nvPicPr>
          <p:cNvPr id="13314" name="Picture 2"/>
          <p:cNvPicPr>
            <a:picLocks noChangeAspect="1" noChangeArrowheads="1"/>
          </p:cNvPicPr>
          <p:nvPr/>
        </p:nvPicPr>
        <p:blipFill>
          <a:blip r:embed="rId2"/>
          <a:srcRect/>
          <a:stretch>
            <a:fillRect/>
          </a:stretch>
        </p:blipFill>
        <p:spPr bwMode="auto">
          <a:xfrm>
            <a:off x="642910" y="2500306"/>
            <a:ext cx="7791450" cy="3781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 Sources</a:t>
            </a:r>
            <a:endParaRPr lang="en-US" dirty="0"/>
          </a:p>
        </p:txBody>
      </p:sp>
      <p:sp>
        <p:nvSpPr>
          <p:cNvPr id="3" name="Subtitle 2"/>
          <p:cNvSpPr>
            <a:spLocks noGrp="1"/>
          </p:cNvSpPr>
          <p:nvPr>
            <p:ph type="subTitle"/>
          </p:nvPr>
        </p:nvSpPr>
        <p:spPr>
          <a:xfrm>
            <a:off x="285720" y="1142984"/>
            <a:ext cx="8229240" cy="2824612"/>
          </a:xfrm>
        </p:spPr>
        <p:txBody>
          <a:bodyPr/>
          <a:lstStyle/>
          <a:p>
            <a:pPr algn="just"/>
            <a:r>
              <a:rPr lang="en-US" dirty="0" smtClean="0"/>
              <a:t>Area sources are important, for two reasons. Firstly, they occur quite commonly in natural scenes — an overcast sky is a good example — and in synthetic </a:t>
            </a:r>
            <a:r>
              <a:rPr lang="en-US" dirty="0" err="1" smtClean="0"/>
              <a:t>environments</a:t>
            </a:r>
            <a:r>
              <a:rPr lang="en-US" dirty="0" smtClean="0"/>
              <a:t> — for example, the fluorescent light boxes found in many industrial ceilings. Secondly, a study of area sources will allow us to explain various </a:t>
            </a:r>
            <a:r>
              <a:rPr lang="en-US" b="1" dirty="0" smtClean="0"/>
              <a:t>shadowing and </a:t>
            </a:r>
            <a:r>
              <a:rPr lang="en-US" b="1" dirty="0" err="1" smtClean="0"/>
              <a:t>interreflection</a:t>
            </a:r>
            <a:r>
              <a:rPr lang="en-US" b="1" dirty="0" smtClean="0"/>
              <a:t> effects</a:t>
            </a:r>
            <a:r>
              <a:rPr lang="en-US" dirty="0" smtClean="0"/>
              <a:t>. Area sources are normally </a:t>
            </a:r>
            <a:r>
              <a:rPr lang="en-US" dirty="0" err="1" smtClean="0"/>
              <a:t>modelled</a:t>
            </a:r>
            <a:r>
              <a:rPr lang="en-US" dirty="0" smtClean="0"/>
              <a:t> as surface patches whose emitted radiance is independent of position and of direction — they can be described by their </a:t>
            </a:r>
            <a:r>
              <a:rPr lang="en-US" dirty="0" err="1" smtClean="0"/>
              <a:t>exitance</a:t>
            </a:r>
            <a:r>
              <a:rPr lang="en-US" dirty="0" smtClean="0"/>
              <a:t>.</a:t>
            </a:r>
          </a:p>
          <a:p>
            <a:pPr algn="just"/>
            <a:r>
              <a:rPr lang="en-US" dirty="0" smtClean="0"/>
              <a:t>Assume we have a diffuse surface patch which is illuminated by an area source with </a:t>
            </a:r>
            <a:r>
              <a:rPr lang="en-US" dirty="0" err="1" smtClean="0"/>
              <a:t>exitance</a:t>
            </a:r>
            <a:r>
              <a:rPr lang="en-US" dirty="0" smtClean="0"/>
              <a:t> E(u). We use u as a coordinate on the source, and instead of writing angles in coordinates, we write u → x</a:t>
            </a:r>
            <a:endParaRPr lang="en-US" dirty="0"/>
          </a:p>
        </p:txBody>
      </p:sp>
      <p:pic>
        <p:nvPicPr>
          <p:cNvPr id="14339" name="Picture 3"/>
          <p:cNvPicPr>
            <a:picLocks noChangeAspect="1" noChangeArrowheads="1"/>
          </p:cNvPicPr>
          <p:nvPr/>
        </p:nvPicPr>
        <p:blipFill>
          <a:blip r:embed="rId2"/>
          <a:srcRect/>
          <a:stretch>
            <a:fillRect/>
          </a:stretch>
        </p:blipFill>
        <p:spPr bwMode="auto">
          <a:xfrm>
            <a:off x="571472" y="4000504"/>
            <a:ext cx="7500990" cy="2600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4400" b="0" strike="noStrike" spc="-1">
                <a:solidFill>
                  <a:srgbClr val="000000"/>
                </a:solidFill>
                <a:latin typeface="Calibri"/>
                <a:ea typeface="DejaVu Sans"/>
              </a:rPr>
              <a:t>7.Local Shading Models, </a:t>
            </a:r>
            <a:endParaRPr lang="en-IN" sz="4400" b="0" strike="noStrike" spc="-1">
              <a:latin typeface="Arial"/>
            </a:endParaRPr>
          </a:p>
        </p:txBody>
      </p:sp>
      <p:sp>
        <p:nvSpPr>
          <p:cNvPr id="409"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4" name="Rectangle 3"/>
          <p:cNvSpPr/>
          <p:nvPr/>
        </p:nvSpPr>
        <p:spPr>
          <a:xfrm>
            <a:off x="1285852" y="1500174"/>
            <a:ext cx="6643734" cy="1200329"/>
          </a:xfrm>
          <a:prstGeom prst="rect">
            <a:avLst/>
          </a:prstGeom>
        </p:spPr>
        <p:txBody>
          <a:bodyPr wrap="square">
            <a:spAutoFit/>
          </a:bodyPr>
          <a:lstStyle/>
          <a:p>
            <a:r>
              <a:rPr lang="en-US" dirty="0" smtClean="0"/>
              <a:t>The easiest model to manipulate is a local shading model, which models the </a:t>
            </a:r>
            <a:r>
              <a:rPr lang="en-US" dirty="0" err="1" smtClean="0"/>
              <a:t>radiosity</a:t>
            </a:r>
            <a:r>
              <a:rPr lang="en-US" dirty="0" smtClean="0"/>
              <a:t> at a surface patch as the sum of the </a:t>
            </a:r>
            <a:r>
              <a:rPr lang="en-US" dirty="0" err="1" smtClean="0"/>
              <a:t>radiosity</a:t>
            </a:r>
            <a:r>
              <a:rPr lang="en-US" dirty="0" smtClean="0"/>
              <a:t> due to sources and sources alone. This model will support a variety of algorithms and theories </a:t>
            </a:r>
            <a:endParaRPr lang="en-US" dirty="0"/>
          </a:p>
        </p:txBody>
      </p:sp>
      <p:pic>
        <p:nvPicPr>
          <p:cNvPr id="15362" name="Picture 2"/>
          <p:cNvPicPr>
            <a:picLocks noChangeAspect="1" noChangeArrowheads="1"/>
          </p:cNvPicPr>
          <p:nvPr/>
        </p:nvPicPr>
        <p:blipFill>
          <a:blip r:embed="rId2"/>
          <a:srcRect/>
          <a:stretch>
            <a:fillRect/>
          </a:stretch>
        </p:blipFill>
        <p:spPr bwMode="auto">
          <a:xfrm>
            <a:off x="2071670" y="5715016"/>
            <a:ext cx="6215106" cy="962025"/>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1357290" y="2928934"/>
            <a:ext cx="6410325" cy="2643205"/>
          </a:xfrm>
          <a:prstGeom prst="rect">
            <a:avLst/>
          </a:prstGeom>
          <a:noFill/>
          <a:ln w="9525">
            <a:noFill/>
            <a:miter lim="800000"/>
            <a:headEnd/>
            <a:tailEnd/>
          </a:ln>
          <a:effec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hapter 14 Shading Models. - ppt download"/>
          <p:cNvPicPr>
            <a:picLocks noChangeAspect="1" noChangeArrowheads="1"/>
          </p:cNvPicPr>
          <p:nvPr/>
        </p:nvPicPr>
        <p:blipFill>
          <a:blip r:embed="rId2"/>
          <a:srcRect/>
          <a:stretch>
            <a:fillRect/>
          </a:stretch>
        </p:blipFill>
        <p:spPr bwMode="auto">
          <a:xfrm>
            <a:off x="1875674" y="1285860"/>
            <a:ext cx="5982475" cy="5072098"/>
          </a:xfrm>
          <a:prstGeom prst="rect">
            <a:avLst/>
          </a:prstGeom>
          <a:noFill/>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8" name="Picture 2"/>
          <p:cNvPicPr>
            <a:picLocks noChangeAspect="1" noChangeArrowheads="1"/>
          </p:cNvPicPr>
          <p:nvPr/>
        </p:nvPicPr>
        <p:blipFill>
          <a:blip r:embed="rId2"/>
          <a:srcRect/>
          <a:stretch>
            <a:fillRect/>
          </a:stretch>
        </p:blipFill>
        <p:spPr bwMode="auto">
          <a:xfrm>
            <a:off x="357158" y="428604"/>
            <a:ext cx="8572560" cy="55721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srcRect/>
          <a:stretch>
            <a:fillRect/>
          </a:stretch>
        </p:blipFill>
        <p:spPr bwMode="auto">
          <a:xfrm>
            <a:off x="738188" y="428605"/>
            <a:ext cx="7667625" cy="4214842"/>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928662" y="4786322"/>
            <a:ext cx="7115175" cy="15001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3"/>
          <p:cNvPicPr>
            <a:picLocks noChangeAspect="1" noChangeArrowheads="1"/>
          </p:cNvPicPr>
          <p:nvPr/>
        </p:nvPicPr>
        <p:blipFill>
          <a:blip r:embed="rId2"/>
          <a:srcRect/>
          <a:stretch>
            <a:fillRect/>
          </a:stretch>
        </p:blipFill>
        <p:spPr bwMode="auto">
          <a:xfrm>
            <a:off x="714348" y="1785926"/>
            <a:ext cx="7477153" cy="4652958"/>
          </a:xfrm>
          <a:prstGeom prst="rect">
            <a:avLst/>
          </a:prstGeom>
          <a:noFill/>
          <a:ln w="9525">
            <a:noFill/>
            <a:miter lim="800000"/>
            <a:headEnd/>
            <a:tailEnd/>
          </a:ln>
          <a:effectLst/>
        </p:spPr>
      </p:pic>
      <p:sp>
        <p:nvSpPr>
          <p:cNvPr id="3" name="TextBox 2"/>
          <p:cNvSpPr txBox="1"/>
          <p:nvPr/>
        </p:nvSpPr>
        <p:spPr>
          <a:xfrm>
            <a:off x="2285984" y="785794"/>
            <a:ext cx="3275256" cy="369332"/>
          </a:xfrm>
          <a:prstGeom prst="rect">
            <a:avLst/>
          </a:prstGeom>
          <a:noFill/>
        </p:spPr>
        <p:txBody>
          <a:bodyPr wrap="none" rtlCol="0">
            <a:spAutoFit/>
          </a:bodyPr>
          <a:lstStyle/>
          <a:p>
            <a:r>
              <a:rPr lang="en-US" dirty="0" smtClean="0"/>
              <a:t>Shadows cast by Point source</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IN" sz="3200" b="1" strike="noStrike" spc="-1">
                <a:solidFill>
                  <a:srgbClr val="000000"/>
                </a:solidFill>
                <a:latin typeface="Calibri"/>
                <a:ea typeface="DejaVu Sans"/>
              </a:rPr>
              <a:t>CAMERAS</a:t>
            </a:r>
            <a:r>
              <a:rPr lang="en-IN" sz="3200" b="0" strike="noStrike" spc="-1">
                <a:solidFill>
                  <a:srgbClr val="000000"/>
                </a:solidFill>
                <a:latin typeface="Calibri"/>
                <a:ea typeface="DejaVu Sans"/>
              </a:rPr>
              <a:t>:</a:t>
            </a:r>
            <a:r>
              <a:t/>
            </a:r>
            <a:br/>
            <a:r>
              <a:t/>
            </a:r>
            <a:br/>
            <a:endParaRPr lang="en-IN" sz="3200" b="0" strike="noStrike" spc="-1">
              <a:latin typeface="Arial"/>
            </a:endParaRPr>
          </a:p>
        </p:txBody>
      </p:sp>
      <p:sp>
        <p:nvSpPr>
          <p:cNvPr id="290"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0920">
              <a:lnSpc>
                <a:spcPct val="100000"/>
              </a:lnSpc>
              <a:spcBef>
                <a:spcPts val="641"/>
              </a:spcBef>
              <a:buClr>
                <a:srgbClr val="000000"/>
              </a:buClr>
              <a:buFont typeface="Arial"/>
              <a:buChar char="•"/>
            </a:pPr>
            <a:r>
              <a:rPr lang="en-IN" sz="3200" b="0" strike="noStrike" spc="-1">
                <a:solidFill>
                  <a:srgbClr val="000000"/>
                </a:solidFill>
                <a:latin typeface="Calibri"/>
                <a:ea typeface="DejaVu Sans"/>
              </a:rPr>
              <a:t>The camera is one of the most essential tools in computer vision. It is the mechanism by which we can record the world around us and use its output - photographs - for various applications.</a:t>
            </a:r>
            <a:endParaRPr lang="en-IN" sz="3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sp>
        <p:nvSpPr>
          <p:cNvPr id="3" name="Subtitle 2"/>
          <p:cNvSpPr>
            <a:spLocks noGrp="1"/>
          </p:cNvSpPr>
          <p:nvPr>
            <p:ph type="subTitle"/>
          </p:nvPr>
        </p:nvSpPr>
        <p:spPr>
          <a:xfrm>
            <a:off x="457200" y="1604520"/>
            <a:ext cx="8229240" cy="1467290"/>
          </a:xfrm>
        </p:spPr>
        <p:txBody>
          <a:bodyPr/>
          <a:lstStyle/>
          <a:p>
            <a:r>
              <a:rPr lang="en-US" dirty="0" smtClean="0"/>
              <a:t>At </a:t>
            </a:r>
            <a:r>
              <a:rPr lang="en-US" b="1" dirty="0" smtClean="0">
                <a:solidFill>
                  <a:srgbClr val="FF0000"/>
                </a:solidFill>
              </a:rPr>
              <a:t>self shadow boundaries</a:t>
            </a:r>
            <a:r>
              <a:rPr lang="en-US" dirty="0" smtClean="0"/>
              <a:t>, the surface is turning away from the light, and a ray from the patch to the source is </a:t>
            </a:r>
            <a:r>
              <a:rPr lang="en-US" b="1" dirty="0" smtClean="0"/>
              <a:t>tangent to the surface</a:t>
            </a:r>
            <a:r>
              <a:rPr lang="en-US" dirty="0" smtClean="0"/>
              <a:t>.</a:t>
            </a:r>
          </a:p>
          <a:p>
            <a:r>
              <a:rPr lang="en-US" dirty="0" smtClean="0"/>
              <a:t> At </a:t>
            </a:r>
            <a:r>
              <a:rPr lang="en-US" sz="2000" b="1" dirty="0" smtClean="0">
                <a:solidFill>
                  <a:srgbClr val="FF0000"/>
                </a:solidFill>
              </a:rPr>
              <a:t>cast shadow boundaries</a:t>
            </a:r>
            <a:r>
              <a:rPr lang="en-US" dirty="0" smtClean="0"/>
              <a:t>, from the perspective of the patch, the source suddenly disappears behind an </a:t>
            </a:r>
            <a:r>
              <a:rPr lang="en-US" dirty="0" smtClean="0">
                <a:solidFill>
                  <a:srgbClr val="FF0000"/>
                </a:solidFill>
              </a:rPr>
              <a:t>occluding object</a:t>
            </a:r>
            <a:r>
              <a:rPr lang="en-US" dirty="0" smtClean="0"/>
              <a:t>. Shadows cast onto curved surfaces can have extremely complex geometries</a:t>
            </a:r>
            <a:endParaRPr lang="en-US" dirty="0"/>
          </a:p>
        </p:txBody>
      </p:sp>
      <p:sp>
        <p:nvSpPr>
          <p:cNvPr id="4" name="Rectangle 3"/>
          <p:cNvSpPr/>
          <p:nvPr/>
        </p:nvSpPr>
        <p:spPr>
          <a:xfrm>
            <a:off x="428596" y="3071810"/>
            <a:ext cx="7500990" cy="3108543"/>
          </a:xfrm>
          <a:prstGeom prst="rect">
            <a:avLst/>
          </a:prstGeom>
        </p:spPr>
        <p:txBody>
          <a:bodyPr wrap="square">
            <a:spAutoFit/>
          </a:bodyPr>
          <a:lstStyle/>
          <a:p>
            <a:r>
              <a:rPr lang="en-US" sz="2800" dirty="0" smtClean="0"/>
              <a:t>This means that one can avoid the abstraction of reflectance and sources, and instead simply code the properties of surface and source as a reflectance map. The reflectance map is a function that takes a representation of the </a:t>
            </a:r>
            <a:r>
              <a:rPr lang="en-US" sz="2800" dirty="0" smtClean="0">
                <a:solidFill>
                  <a:srgbClr val="FF0000"/>
                </a:solidFill>
              </a:rPr>
              <a:t>normal</a:t>
            </a:r>
            <a:r>
              <a:rPr lang="en-US" sz="2800" dirty="0" smtClean="0"/>
              <a:t>, and returns the </a:t>
            </a:r>
            <a:r>
              <a:rPr lang="en-US" sz="2800" dirty="0" err="1" smtClean="0">
                <a:solidFill>
                  <a:srgbClr val="FF0000"/>
                </a:solidFill>
              </a:rPr>
              <a:t>radiosity</a:t>
            </a:r>
            <a:r>
              <a:rPr lang="en-US" sz="2800" dirty="0" smtClean="0">
                <a:solidFill>
                  <a:srgbClr val="FF0000"/>
                </a:solidFill>
              </a:rPr>
              <a:t> </a:t>
            </a:r>
            <a:r>
              <a:rPr lang="en-US" sz="2800" dirty="0" smtClean="0"/>
              <a:t>to be expected at a point with that normal.</a:t>
            </a:r>
            <a:endParaRPr lang="en-US" sz="28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2" name="Picture 2"/>
          <p:cNvPicPr>
            <a:picLocks noChangeAspect="1" noChangeArrowheads="1"/>
          </p:cNvPicPr>
          <p:nvPr/>
        </p:nvPicPr>
        <p:blipFill>
          <a:blip r:embed="rId2"/>
          <a:srcRect/>
          <a:stretch>
            <a:fillRect/>
          </a:stretch>
        </p:blipFill>
        <p:spPr bwMode="auto">
          <a:xfrm>
            <a:off x="500034" y="714357"/>
            <a:ext cx="8072494" cy="54292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62500" lnSpcReduction="20000"/>
          </a:bodyPr>
          <a:lstStyle/>
          <a:p>
            <a:pPr algn="ctr">
              <a:lnSpc>
                <a:spcPct val="100000"/>
              </a:lnSpc>
            </a:pPr>
            <a:r>
              <a:rPr lang="en-IN" sz="4400" b="1" strike="noStrike" spc="-1">
                <a:solidFill>
                  <a:srgbClr val="000000"/>
                </a:solidFill>
                <a:latin typeface="Calibri"/>
                <a:ea typeface="DejaVu Sans"/>
              </a:rPr>
              <a:t>Application:</a:t>
            </a:r>
            <a:r>
              <a:rPr lang="en-IN" sz="4400" b="0" strike="noStrike" spc="-1">
                <a:solidFill>
                  <a:srgbClr val="000000"/>
                </a:solidFill>
                <a:latin typeface="Calibri"/>
                <a:ea typeface="DejaVu Sans"/>
              </a:rPr>
              <a:t> </a:t>
            </a:r>
            <a:r>
              <a:t/>
            </a:r>
            <a:br/>
            <a:r>
              <a:rPr lang="en-IN" sz="4400" b="0" strike="noStrike" spc="-1">
                <a:solidFill>
                  <a:srgbClr val="000000"/>
                </a:solidFill>
                <a:latin typeface="Calibri"/>
                <a:ea typeface="DejaVu Sans"/>
              </a:rPr>
              <a:t>8.Photometric Stereo, </a:t>
            </a:r>
            <a:r>
              <a:t/>
            </a:r>
            <a:br/>
            <a:endParaRPr lang="en-IN" sz="4400" b="0" strike="noStrike" spc="-1">
              <a:latin typeface="Arial"/>
            </a:endParaRPr>
          </a:p>
        </p:txBody>
      </p:sp>
      <p:sp>
        <p:nvSpPr>
          <p:cNvPr id="411"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4" name="Rectangle 3"/>
          <p:cNvSpPr/>
          <p:nvPr/>
        </p:nvSpPr>
        <p:spPr>
          <a:xfrm>
            <a:off x="714348" y="1028343"/>
            <a:ext cx="8001056" cy="2585323"/>
          </a:xfrm>
          <a:prstGeom prst="rect">
            <a:avLst/>
          </a:prstGeom>
        </p:spPr>
        <p:txBody>
          <a:bodyPr wrap="square">
            <a:spAutoFit/>
          </a:bodyPr>
          <a:lstStyle/>
          <a:p>
            <a:r>
              <a:rPr lang="en-US" dirty="0" smtClean="0"/>
              <a:t>There are a variety of variations on </a:t>
            </a:r>
            <a:r>
              <a:rPr lang="en-US" b="1" dirty="0" smtClean="0"/>
              <a:t>photometric stereo</a:t>
            </a:r>
            <a:r>
              <a:rPr lang="en-US" dirty="0" smtClean="0"/>
              <a:t>. One interesting idea is to illuminate the surface with three lights of different </a:t>
            </a:r>
            <a:r>
              <a:rPr lang="en-US" dirty="0" err="1" smtClean="0"/>
              <a:t>colours</a:t>
            </a:r>
            <a:r>
              <a:rPr lang="en-US" dirty="0" smtClean="0"/>
              <a:t> (and in different positions) and use a </a:t>
            </a:r>
            <a:r>
              <a:rPr lang="en-US" dirty="0" err="1" smtClean="0"/>
              <a:t>colour</a:t>
            </a:r>
            <a:r>
              <a:rPr lang="en-US" dirty="0" smtClean="0"/>
              <a:t> image. For an appropriate choice of </a:t>
            </a:r>
            <a:r>
              <a:rPr lang="en-US" dirty="0" err="1" smtClean="0"/>
              <a:t>colours</a:t>
            </a:r>
            <a:r>
              <a:rPr lang="en-US" dirty="0" smtClean="0"/>
              <a:t>, this is equivalent to obtaining three images, so the measurement process is simplified. Generally, photometric stereo is used under circumstances where the illumination is quite easily controlled, so that it is possible to ensure that there is no ambient illumination in the image. It is relatively simple to insert ambient illumination into the formulation given above; we extend the matrix V by attaching a column of ones</a:t>
            </a:r>
            <a:endParaRPr lang="en-US" dirty="0"/>
          </a:p>
        </p:txBody>
      </p:sp>
      <p:sp>
        <p:nvSpPr>
          <p:cNvPr id="19458" name="AutoShape 2" descr="Image result for photometric stere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0" name="AutoShape 4" descr="Image result for photometric stere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2" name="AutoShape 6" descr="Image result for photometric stere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4" name="AutoShape 8" descr="The principle of photometric stereo, which employs a single camera to...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66" name="AutoShape 10" descr="The principle of photometric stereo, which employs a single camera to...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68" name="Picture 12" descr="Photometric stereo - Wikipedia"/>
          <p:cNvPicPr>
            <a:picLocks noChangeAspect="1" noChangeArrowheads="1"/>
          </p:cNvPicPr>
          <p:nvPr/>
        </p:nvPicPr>
        <p:blipFill>
          <a:blip r:embed="rId2"/>
          <a:srcRect/>
          <a:stretch>
            <a:fillRect/>
          </a:stretch>
        </p:blipFill>
        <p:spPr bwMode="auto">
          <a:xfrm>
            <a:off x="1357291" y="3786190"/>
            <a:ext cx="4000528" cy="2786082"/>
          </a:xfrm>
          <a:prstGeom prst="rect">
            <a:avLst/>
          </a:prstGeom>
          <a:noFill/>
        </p:spPr>
      </p:pic>
      <p:sp>
        <p:nvSpPr>
          <p:cNvPr id="19470" name="AutoShape 14" descr="The principle of photometric stereo, which employs a single camera to...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72" name="AutoShape 16" descr="The principle of photometric stereo, which employs a single camera to...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74" name="AutoShape 18" descr="Principle of photometric stereo.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76" name="AutoShape 20" descr="Principle of photometric stereo.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78" name="AutoShape 22" descr="Principle of photometric stereo.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480" name="AutoShape 24" descr="Principle of photometric stereo.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p:txBody>
          <a:bodyPr/>
          <a:lstStyle/>
          <a:p>
            <a:endParaRPr lang="en-US" dirty="0"/>
          </a:p>
        </p:txBody>
      </p:sp>
      <p:pic>
        <p:nvPicPr>
          <p:cNvPr id="185346" name="Picture 2"/>
          <p:cNvPicPr>
            <a:picLocks noChangeAspect="1" noChangeArrowheads="1"/>
          </p:cNvPicPr>
          <p:nvPr/>
        </p:nvPicPr>
        <p:blipFill>
          <a:blip r:embed="rId2"/>
          <a:srcRect/>
          <a:stretch>
            <a:fillRect/>
          </a:stretch>
        </p:blipFill>
        <p:spPr bwMode="auto">
          <a:xfrm>
            <a:off x="571472" y="1071547"/>
            <a:ext cx="7181878" cy="50720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2"/>
          <a:srcRect/>
          <a:stretch>
            <a:fillRect/>
          </a:stretch>
        </p:blipFill>
        <p:spPr bwMode="auto">
          <a:xfrm>
            <a:off x="1428750" y="1366838"/>
            <a:ext cx="6286500" cy="4124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p:cNvPicPr>
            <a:picLocks noChangeAspect="1" noChangeArrowheads="1"/>
          </p:cNvPicPr>
          <p:nvPr/>
        </p:nvPicPr>
        <p:blipFill>
          <a:blip r:embed="rId2"/>
          <a:srcRect/>
          <a:stretch>
            <a:fillRect/>
          </a:stretch>
        </p:blipFill>
        <p:spPr bwMode="auto">
          <a:xfrm>
            <a:off x="714348" y="1152524"/>
            <a:ext cx="8202364" cy="52768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p:nvPr>
        </p:nvSpPr>
        <p:spPr/>
        <p:txBody>
          <a:bodyPr/>
          <a:lstStyle/>
          <a:p>
            <a:endParaRPr lang="en-US"/>
          </a:p>
        </p:txBody>
      </p:sp>
      <p:pic>
        <p:nvPicPr>
          <p:cNvPr id="186370" name="Picture 2"/>
          <p:cNvPicPr>
            <a:picLocks noChangeAspect="1" noChangeArrowheads="1"/>
          </p:cNvPicPr>
          <p:nvPr/>
        </p:nvPicPr>
        <p:blipFill>
          <a:blip r:embed="rId2"/>
          <a:srcRect/>
          <a:stretch>
            <a:fillRect/>
          </a:stretch>
        </p:blipFill>
        <p:spPr bwMode="auto">
          <a:xfrm>
            <a:off x="428596" y="1133474"/>
            <a:ext cx="8072494" cy="52959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214282" y="500064"/>
            <a:ext cx="8072494" cy="5376710"/>
          </a:xfrm>
          <a:prstGeom prst="rect">
            <a:avLst/>
          </a:prstGeom>
          <a:noFill/>
          <a:ln w="9525">
            <a:noFill/>
            <a:miter lim="800000"/>
            <a:headEnd/>
            <a:tailEnd/>
          </a:ln>
          <a:effectLst/>
        </p:spPr>
      </p:pic>
      <p:sp>
        <p:nvSpPr>
          <p:cNvPr id="5" name="Rectangle 4"/>
          <p:cNvSpPr/>
          <p:nvPr/>
        </p:nvSpPr>
        <p:spPr>
          <a:xfrm>
            <a:off x="1928794" y="5857892"/>
            <a:ext cx="6500858" cy="923330"/>
          </a:xfrm>
          <a:prstGeom prst="rect">
            <a:avLst/>
          </a:prstGeom>
        </p:spPr>
        <p:txBody>
          <a:bodyPr wrap="square">
            <a:spAutoFit/>
          </a:bodyPr>
          <a:lstStyle/>
          <a:p>
            <a:r>
              <a:rPr lang="en-US" dirty="0" smtClean="0"/>
              <a:t>height value = previous height value + corresponding p value </a:t>
            </a:r>
          </a:p>
          <a:p>
            <a:r>
              <a:rPr lang="en-US" dirty="0" smtClean="0"/>
              <a:t>end </a:t>
            </a:r>
          </a:p>
          <a:p>
            <a:r>
              <a:rPr lang="en-US" dirty="0" smtClean="0"/>
              <a:t>end</a:t>
            </a:r>
            <a:endParaRPr lang="en-US" dirty="0"/>
          </a:p>
        </p:txBody>
      </p:sp>
      <p:sp>
        <p:nvSpPr>
          <p:cNvPr id="3" name="AutoShape 2" descr="The principle of photometric stereo, which employs a single camera to...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p:cNvPicPr>
            <a:picLocks noChangeAspect="1" noChangeArrowheads="1"/>
          </p:cNvPicPr>
          <p:nvPr/>
        </p:nvPicPr>
        <p:blipFill>
          <a:blip r:embed="rId2"/>
          <a:srcRect/>
          <a:stretch>
            <a:fillRect/>
          </a:stretch>
        </p:blipFill>
        <p:spPr bwMode="auto">
          <a:xfrm>
            <a:off x="1724025" y="1752600"/>
            <a:ext cx="5695950" cy="3352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62500" lnSpcReduction="20000"/>
          </a:bodyPr>
          <a:lstStyle/>
          <a:p>
            <a:pPr algn="ctr">
              <a:lnSpc>
                <a:spcPct val="100000"/>
              </a:lnSpc>
            </a:pPr>
            <a:r>
              <a:rPr lang="en-IN" sz="4400" b="1" strike="noStrike" spc="-1">
                <a:solidFill>
                  <a:srgbClr val="000000"/>
                </a:solidFill>
                <a:latin typeface="Calibri"/>
                <a:ea typeface="DejaVu Sans"/>
              </a:rPr>
              <a:t>Interreflections:</a:t>
            </a:r>
            <a:r>
              <a:rPr lang="en-IN" sz="4400" b="0" strike="noStrike" spc="-1">
                <a:solidFill>
                  <a:srgbClr val="000000"/>
                </a:solidFill>
                <a:latin typeface="Calibri"/>
                <a:ea typeface="DejaVu Sans"/>
              </a:rPr>
              <a:t> </a:t>
            </a:r>
            <a:r>
              <a:t/>
            </a:r>
            <a:br/>
            <a:r>
              <a:rPr lang="en-IN" sz="4400" b="0" strike="noStrike" spc="-1">
                <a:solidFill>
                  <a:srgbClr val="000000"/>
                </a:solidFill>
                <a:latin typeface="Calibri"/>
                <a:ea typeface="DejaVu Sans"/>
              </a:rPr>
              <a:t>9.Global Shading Models</a:t>
            </a:r>
            <a:r>
              <a:t/>
            </a:r>
            <a:br/>
            <a:endParaRPr lang="en-IN" sz="4400" b="0" strike="noStrike" spc="-1">
              <a:latin typeface="Arial"/>
            </a:endParaRPr>
          </a:p>
        </p:txBody>
      </p:sp>
      <p:sp>
        <p:nvSpPr>
          <p:cNvPr id="413"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4" name="Rectangle 3"/>
          <p:cNvSpPr/>
          <p:nvPr/>
        </p:nvSpPr>
        <p:spPr>
          <a:xfrm>
            <a:off x="928662" y="1285860"/>
            <a:ext cx="7715304" cy="923330"/>
          </a:xfrm>
          <a:prstGeom prst="rect">
            <a:avLst/>
          </a:prstGeom>
        </p:spPr>
        <p:txBody>
          <a:bodyPr wrap="square">
            <a:spAutoFit/>
          </a:bodyPr>
          <a:lstStyle/>
          <a:p>
            <a:r>
              <a:rPr lang="en-US" dirty="0" err="1" smtClean="0"/>
              <a:t>Interreflections</a:t>
            </a:r>
            <a:r>
              <a:rPr lang="en-US" dirty="0" smtClean="0"/>
              <a:t>: Global Shading Models As we indicated above, local shading models can be quite misleading. In the real world, each surface patch is illuminated not only by sources, but also by other surface patches</a:t>
            </a:r>
            <a:endParaRPr lang="en-US" dirty="0"/>
          </a:p>
        </p:txBody>
      </p:sp>
      <p:sp>
        <p:nvSpPr>
          <p:cNvPr id="5" name="Rectangle 4"/>
          <p:cNvSpPr/>
          <p:nvPr/>
        </p:nvSpPr>
        <p:spPr>
          <a:xfrm>
            <a:off x="857224" y="2413338"/>
            <a:ext cx="7500990" cy="1200329"/>
          </a:xfrm>
          <a:prstGeom prst="rect">
            <a:avLst/>
          </a:prstGeom>
        </p:spPr>
        <p:txBody>
          <a:bodyPr wrap="square">
            <a:spAutoFit/>
          </a:bodyPr>
          <a:lstStyle/>
          <a:p>
            <a:r>
              <a:rPr lang="en-US" dirty="0" smtClean="0"/>
              <a:t>. This leads to a variety of complex shading effects, which are still quite poorly understood. Unfortunately, these effects occur widely, and it is still not yet known how to simplify </a:t>
            </a:r>
            <a:r>
              <a:rPr lang="en-US" dirty="0" err="1" smtClean="0"/>
              <a:t>interreflection</a:t>
            </a:r>
            <a:r>
              <a:rPr lang="en-US" dirty="0" smtClean="0"/>
              <a:t> models without losing essential qualitative properties</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Cameras</a:t>
            </a:r>
            <a:endParaRPr lang="en-US" dirty="0"/>
          </a:p>
        </p:txBody>
      </p:sp>
      <p:sp>
        <p:nvSpPr>
          <p:cNvPr id="4" name="Rectangle 3"/>
          <p:cNvSpPr/>
          <p:nvPr/>
        </p:nvSpPr>
        <p:spPr>
          <a:xfrm>
            <a:off x="1071538" y="1857364"/>
            <a:ext cx="7715304" cy="3416320"/>
          </a:xfrm>
          <a:prstGeom prst="rect">
            <a:avLst/>
          </a:prstGeom>
        </p:spPr>
        <p:txBody>
          <a:bodyPr wrap="square">
            <a:spAutoFit/>
          </a:bodyPr>
          <a:lstStyle/>
          <a:p>
            <a:pPr algn="just"/>
            <a:r>
              <a:rPr lang="en-US" dirty="0" smtClean="0"/>
              <a:t>There are many types of imaging devices, from animal eyes to video cameras and radio telescopes. They may, or may not, be equipped with lenses: for example the first models of the camera </a:t>
            </a:r>
            <a:r>
              <a:rPr lang="en-US" dirty="0" err="1" smtClean="0"/>
              <a:t>obscura</a:t>
            </a:r>
            <a:r>
              <a:rPr lang="en-US" dirty="0" smtClean="0"/>
              <a:t> (literally, dark chamber) invented in the sixteenth century did not have lenses, but used instead a pinhole to focus light rays onto a wall or a translucent plate and demonstrate the laws of perspective discovered a century earlier by Brunelleschi. </a:t>
            </a:r>
          </a:p>
          <a:p>
            <a:pPr algn="just"/>
            <a:r>
              <a:rPr lang="en-US" dirty="0" smtClean="0"/>
              <a:t>Of course pinholes have many limitations (we will come back to those in a minute) and they were replaced as early as 1550 by more and more sophisticated lenses. The modern photographic or digital camera is essentially a camera </a:t>
            </a:r>
            <a:r>
              <a:rPr lang="en-US" dirty="0" err="1" smtClean="0"/>
              <a:t>obscura</a:t>
            </a:r>
            <a:r>
              <a:rPr lang="en-US" dirty="0" smtClean="0"/>
              <a:t> capable of recording the amount of light striking every small area of its backplane</a:t>
            </a: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6" name="Picture 2"/>
          <p:cNvPicPr>
            <a:picLocks noChangeAspect="1" noChangeArrowheads="1"/>
          </p:cNvPicPr>
          <p:nvPr/>
        </p:nvPicPr>
        <p:blipFill>
          <a:blip r:embed="rId2"/>
          <a:srcRect/>
          <a:stretch>
            <a:fillRect/>
          </a:stretch>
        </p:blipFill>
        <p:spPr bwMode="auto">
          <a:xfrm>
            <a:off x="285720" y="857232"/>
            <a:ext cx="8429684" cy="51958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a:blip r:embed="rId2"/>
          <a:srcRect/>
          <a:stretch>
            <a:fillRect/>
          </a:stretch>
        </p:blipFill>
        <p:spPr bwMode="auto">
          <a:xfrm>
            <a:off x="642910" y="1147763"/>
            <a:ext cx="7500989" cy="52101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 between Local shading and Global shading models</a:t>
            </a:r>
            <a:endParaRPr lang="en-US" dirty="0"/>
          </a:p>
        </p:txBody>
      </p:sp>
      <p:pic>
        <p:nvPicPr>
          <p:cNvPr id="182274" name="Picture 2"/>
          <p:cNvPicPr>
            <a:picLocks noChangeAspect="1" noChangeArrowheads="1"/>
          </p:cNvPicPr>
          <p:nvPr/>
        </p:nvPicPr>
        <p:blipFill>
          <a:blip r:embed="rId2"/>
          <a:srcRect/>
          <a:stretch>
            <a:fillRect/>
          </a:stretch>
        </p:blipFill>
        <p:spPr bwMode="auto">
          <a:xfrm>
            <a:off x="571473" y="1590674"/>
            <a:ext cx="7196166" cy="441009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62500" lnSpcReduction="20000"/>
          </a:bodyPr>
          <a:lstStyle/>
          <a:p>
            <a:pPr algn="ctr">
              <a:lnSpc>
                <a:spcPct val="100000"/>
              </a:lnSpc>
            </a:pPr>
            <a:r>
              <a:rPr lang="en-IN" sz="4400" b="1" strike="noStrike" spc="-1" dirty="0" err="1">
                <a:solidFill>
                  <a:srgbClr val="000000"/>
                </a:solidFill>
                <a:latin typeface="Calibri"/>
                <a:ea typeface="DejaVu Sans"/>
              </a:rPr>
              <a:t>Color</a:t>
            </a:r>
            <a:r>
              <a:rPr lang="en-IN" sz="4400" b="1" strike="noStrike" spc="-1" dirty="0">
                <a:solidFill>
                  <a:srgbClr val="000000"/>
                </a:solidFill>
                <a:latin typeface="Calibri"/>
                <a:ea typeface="DejaVu Sans"/>
              </a:rPr>
              <a:t>:</a:t>
            </a:r>
            <a:r>
              <a:t/>
            </a:r>
            <a:br/>
            <a:r>
              <a:rPr lang="en-IN" sz="4400" b="0" strike="noStrike" spc="-1" dirty="0">
                <a:solidFill>
                  <a:srgbClr val="000000"/>
                </a:solidFill>
                <a:latin typeface="Calibri"/>
                <a:ea typeface="DejaVu Sans"/>
              </a:rPr>
              <a:t>10.The Physics of </a:t>
            </a:r>
            <a:r>
              <a:rPr lang="en-IN" sz="4400" b="0" strike="noStrike" spc="-1" dirty="0" err="1">
                <a:solidFill>
                  <a:srgbClr val="000000"/>
                </a:solidFill>
                <a:latin typeface="Calibri"/>
                <a:ea typeface="DejaVu Sans"/>
              </a:rPr>
              <a:t>Color</a:t>
            </a:r>
            <a:r>
              <a:rPr lang="en-IN" sz="4400" b="0" strike="noStrike" spc="-1" dirty="0">
                <a:solidFill>
                  <a:srgbClr val="000000"/>
                </a:solidFill>
                <a:latin typeface="Calibri"/>
                <a:ea typeface="DejaVu Sans"/>
              </a:rPr>
              <a:t>,</a:t>
            </a:r>
            <a:r>
              <a:t/>
            </a:r>
            <a:br/>
            <a:endParaRPr lang="en-IN" sz="4400" b="0" strike="noStrike" spc="-1" dirty="0">
              <a:latin typeface="Arial"/>
            </a:endParaRPr>
          </a:p>
        </p:txBody>
      </p:sp>
      <p:sp>
        <p:nvSpPr>
          <p:cNvPr id="415" name="CustomShape 2"/>
          <p:cNvSpPr/>
          <p:nvPr/>
        </p:nvSpPr>
        <p:spPr>
          <a:xfrm>
            <a:off x="357158" y="1571612"/>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4" name="Rectangle 3"/>
          <p:cNvSpPr/>
          <p:nvPr/>
        </p:nvSpPr>
        <p:spPr>
          <a:xfrm>
            <a:off x="1142976" y="1357298"/>
            <a:ext cx="7572428" cy="1477328"/>
          </a:xfrm>
          <a:prstGeom prst="rect">
            <a:avLst/>
          </a:prstGeom>
        </p:spPr>
        <p:txBody>
          <a:bodyPr wrap="square">
            <a:spAutoFit/>
          </a:bodyPr>
          <a:lstStyle/>
          <a:p>
            <a:r>
              <a:rPr lang="en-US" dirty="0" err="1" smtClean="0">
                <a:solidFill>
                  <a:srgbClr val="FF0000"/>
                </a:solidFill>
              </a:rPr>
              <a:t>Colour</a:t>
            </a:r>
            <a:r>
              <a:rPr lang="en-US" dirty="0" smtClean="0"/>
              <a:t> is a rich and complex experience, usually caused by the vision system responding differently to different wavelengths of light (other causes include pressure on the eyeball and dreams). </a:t>
            </a:r>
          </a:p>
          <a:p>
            <a:r>
              <a:rPr lang="en-US" dirty="0" smtClean="0"/>
              <a:t>While the </a:t>
            </a:r>
            <a:r>
              <a:rPr lang="en-US" dirty="0" err="1" smtClean="0"/>
              <a:t>colour</a:t>
            </a:r>
            <a:r>
              <a:rPr lang="en-US" dirty="0" smtClean="0"/>
              <a:t> of objects seems to be a useful cue in identifying them, it is currently difficult to use</a:t>
            </a:r>
            <a:endParaRPr lang="en-US" dirty="0"/>
          </a:p>
        </p:txBody>
      </p:sp>
      <p:sp>
        <p:nvSpPr>
          <p:cNvPr id="5" name="Rectangle 4"/>
          <p:cNvSpPr/>
          <p:nvPr/>
        </p:nvSpPr>
        <p:spPr>
          <a:xfrm>
            <a:off x="1142976" y="3105835"/>
            <a:ext cx="5715024" cy="646331"/>
          </a:xfrm>
          <a:prstGeom prst="rect">
            <a:avLst/>
          </a:prstGeom>
        </p:spPr>
        <p:txBody>
          <a:bodyPr wrap="square">
            <a:spAutoFit/>
          </a:bodyPr>
          <a:lstStyle/>
          <a:p>
            <a:r>
              <a:rPr lang="en-US" b="1" dirty="0" smtClean="0"/>
              <a:t>Radiometry for </a:t>
            </a:r>
            <a:r>
              <a:rPr lang="en-US" b="1" dirty="0" err="1" smtClean="0"/>
              <a:t>Coloured</a:t>
            </a:r>
            <a:r>
              <a:rPr lang="en-US" b="1" dirty="0" smtClean="0"/>
              <a:t> Lights: Spectral Quantities</a:t>
            </a:r>
            <a:endParaRPr lang="en-US" b="1" dirty="0"/>
          </a:p>
        </p:txBody>
      </p:sp>
      <p:sp>
        <p:nvSpPr>
          <p:cNvPr id="6" name="Rectangle 5"/>
          <p:cNvSpPr/>
          <p:nvPr/>
        </p:nvSpPr>
        <p:spPr>
          <a:xfrm>
            <a:off x="1071538" y="3786190"/>
            <a:ext cx="6572296" cy="1200329"/>
          </a:xfrm>
          <a:prstGeom prst="rect">
            <a:avLst/>
          </a:prstGeom>
        </p:spPr>
        <p:txBody>
          <a:bodyPr wrap="square">
            <a:spAutoFit/>
          </a:bodyPr>
          <a:lstStyle/>
          <a:p>
            <a:r>
              <a:rPr lang="en-US" dirty="0" smtClean="0"/>
              <a:t>All of the physical units we have described can be extended with the phrase “per unit wavelength” to yield spectral units. These allow us to describe differences in energy, in BRDF or in </a:t>
            </a:r>
            <a:r>
              <a:rPr lang="en-US" dirty="0" err="1" smtClean="0"/>
              <a:t>albedo</a:t>
            </a:r>
            <a:r>
              <a:rPr lang="en-US" dirty="0" smtClean="0"/>
              <a:t> with wavelength.</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Colour</a:t>
            </a:r>
            <a:r>
              <a:rPr lang="en-US" dirty="0" smtClean="0"/>
              <a:t> of Surfaces</a:t>
            </a:r>
            <a:endParaRPr lang="en-US" dirty="0"/>
          </a:p>
        </p:txBody>
      </p:sp>
      <p:sp>
        <p:nvSpPr>
          <p:cNvPr id="4" name="Rectangle 3"/>
          <p:cNvSpPr/>
          <p:nvPr/>
        </p:nvSpPr>
        <p:spPr>
          <a:xfrm>
            <a:off x="500034" y="1714488"/>
            <a:ext cx="7572428" cy="923330"/>
          </a:xfrm>
          <a:prstGeom prst="rect">
            <a:avLst/>
          </a:prstGeom>
        </p:spPr>
        <p:txBody>
          <a:bodyPr wrap="square">
            <a:spAutoFit/>
          </a:bodyPr>
          <a:lstStyle/>
          <a:p>
            <a:r>
              <a:rPr lang="en-US" dirty="0" smtClean="0"/>
              <a:t>The </a:t>
            </a:r>
            <a:r>
              <a:rPr lang="en-US" dirty="0" err="1" smtClean="0"/>
              <a:t>colour</a:t>
            </a:r>
            <a:r>
              <a:rPr lang="en-US" dirty="0" smtClean="0"/>
              <a:t> of surfaces is a result of a large variety of mechanisms, including </a:t>
            </a:r>
            <a:r>
              <a:rPr lang="en-US" dirty="0" err="1" smtClean="0"/>
              <a:t>differential</a:t>
            </a:r>
            <a:r>
              <a:rPr lang="en-US" dirty="0" smtClean="0"/>
              <a:t> </a:t>
            </a:r>
            <a:r>
              <a:rPr lang="en-US" dirty="0" err="1" smtClean="0"/>
              <a:t>absorbtion</a:t>
            </a:r>
            <a:r>
              <a:rPr lang="en-US" dirty="0" smtClean="0"/>
              <a:t> at different wavelengths, refraction, diffraction</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Body Radiators</a:t>
            </a:r>
            <a:endParaRPr lang="en-US" dirty="0"/>
          </a:p>
        </p:txBody>
      </p:sp>
      <p:sp>
        <p:nvSpPr>
          <p:cNvPr id="4" name="Rectangle 3"/>
          <p:cNvSpPr/>
          <p:nvPr/>
        </p:nvSpPr>
        <p:spPr>
          <a:xfrm>
            <a:off x="857224" y="1720840"/>
            <a:ext cx="7858180" cy="2062103"/>
          </a:xfrm>
          <a:prstGeom prst="rect">
            <a:avLst/>
          </a:prstGeom>
        </p:spPr>
        <p:txBody>
          <a:bodyPr wrap="square">
            <a:spAutoFit/>
          </a:bodyPr>
          <a:lstStyle/>
          <a:p>
            <a:r>
              <a:rPr lang="en-US" dirty="0" smtClean="0"/>
              <a:t>A body that reflects no light — usually called </a:t>
            </a:r>
            <a:r>
              <a:rPr lang="en-US" sz="2000" b="1" dirty="0" smtClean="0"/>
              <a:t>a black body </a:t>
            </a:r>
            <a:r>
              <a:rPr lang="en-US" dirty="0" smtClean="0"/>
              <a:t>— is the most efficient radiator of illumination. A heated black body emits </a:t>
            </a:r>
            <a:r>
              <a:rPr lang="en-US" b="1" dirty="0" smtClean="0"/>
              <a:t>electromagnetic radiation</a:t>
            </a:r>
            <a:r>
              <a:rPr lang="en-US" dirty="0" smtClean="0"/>
              <a:t>. It is a remarkable fact that the spectral power distribution of this radiation depends only on the temperature of the body. It is possible to build quite good black bodies by obtaining a hollow piece of metal and looking into the cavity through a tiny hole — very little of the light getting into the hole will return to the eye</a:t>
            </a:r>
            <a:endParaRPr lang="en-US" dirty="0"/>
          </a:p>
        </p:txBody>
      </p:sp>
      <p:sp>
        <p:nvSpPr>
          <p:cNvPr id="5" name="Rectangle 4"/>
          <p:cNvSpPr/>
          <p:nvPr/>
        </p:nvSpPr>
        <p:spPr>
          <a:xfrm>
            <a:off x="1285852" y="4143380"/>
            <a:ext cx="7143800" cy="923330"/>
          </a:xfrm>
          <a:prstGeom prst="rect">
            <a:avLst/>
          </a:prstGeom>
        </p:spPr>
        <p:txBody>
          <a:bodyPr wrap="square">
            <a:spAutoFit/>
          </a:bodyPr>
          <a:lstStyle/>
          <a:p>
            <a:r>
              <a:rPr lang="en-US" dirty="0" smtClean="0"/>
              <a:t>If we write </a:t>
            </a:r>
            <a:r>
              <a:rPr lang="en-US" b="1" dirty="0" smtClean="0"/>
              <a:t>T</a:t>
            </a:r>
            <a:r>
              <a:rPr lang="en-US" dirty="0" smtClean="0"/>
              <a:t> for the </a:t>
            </a:r>
            <a:r>
              <a:rPr lang="en-US" dirty="0" smtClean="0">
                <a:solidFill>
                  <a:srgbClr val="FF0000"/>
                </a:solidFill>
              </a:rPr>
              <a:t>temperature</a:t>
            </a:r>
            <a:r>
              <a:rPr lang="en-US" dirty="0" smtClean="0"/>
              <a:t> of the body in </a:t>
            </a:r>
            <a:r>
              <a:rPr lang="en-US" dirty="0" err="1" smtClean="0"/>
              <a:t>Kelvins</a:t>
            </a:r>
            <a:r>
              <a:rPr lang="en-US" b="1" dirty="0" smtClean="0"/>
              <a:t>, h</a:t>
            </a:r>
            <a:r>
              <a:rPr lang="en-US" dirty="0" smtClean="0"/>
              <a:t> for </a:t>
            </a:r>
            <a:r>
              <a:rPr lang="en-US" dirty="0" smtClean="0">
                <a:solidFill>
                  <a:srgbClr val="FF0000"/>
                </a:solidFill>
              </a:rPr>
              <a:t>Planck’s constan</a:t>
            </a:r>
            <a:r>
              <a:rPr lang="en-US" dirty="0" smtClean="0"/>
              <a:t>t</a:t>
            </a:r>
            <a:r>
              <a:rPr lang="en-US" b="1" dirty="0" smtClean="0"/>
              <a:t>, k </a:t>
            </a:r>
            <a:r>
              <a:rPr lang="en-US" dirty="0" smtClean="0"/>
              <a:t>for </a:t>
            </a:r>
            <a:r>
              <a:rPr lang="en-US" dirty="0" smtClean="0">
                <a:solidFill>
                  <a:srgbClr val="FF0000"/>
                </a:solidFill>
              </a:rPr>
              <a:t>Boltzmann’s</a:t>
            </a:r>
            <a:r>
              <a:rPr lang="en-US" dirty="0" smtClean="0"/>
              <a:t> constant</a:t>
            </a:r>
            <a:r>
              <a:rPr lang="en-US" b="1" dirty="0" smtClean="0"/>
              <a:t>, c </a:t>
            </a:r>
            <a:r>
              <a:rPr lang="en-US" dirty="0" smtClean="0"/>
              <a:t>for the </a:t>
            </a:r>
            <a:r>
              <a:rPr lang="en-US" dirty="0" smtClean="0">
                <a:solidFill>
                  <a:srgbClr val="FF0000"/>
                </a:solidFill>
              </a:rPr>
              <a:t>speed of ligh</a:t>
            </a:r>
            <a:r>
              <a:rPr lang="en-US" dirty="0" smtClean="0"/>
              <a:t>t and </a:t>
            </a:r>
            <a:r>
              <a:rPr lang="en-US" b="1" dirty="0" smtClean="0"/>
              <a:t>λ</a:t>
            </a:r>
            <a:r>
              <a:rPr lang="en-US" dirty="0" smtClean="0"/>
              <a:t> for the </a:t>
            </a:r>
            <a:r>
              <a:rPr lang="en-US" dirty="0" smtClean="0">
                <a:solidFill>
                  <a:srgbClr val="FF0000"/>
                </a:solidFill>
              </a:rPr>
              <a:t>wavelength,</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The Sun and the Sky</a:t>
            </a:r>
            <a:endParaRPr lang="en-US" sz="2400" b="1" dirty="0"/>
          </a:p>
        </p:txBody>
      </p:sp>
      <p:sp>
        <p:nvSpPr>
          <p:cNvPr id="4" name="Rectangle 3"/>
          <p:cNvSpPr/>
          <p:nvPr/>
        </p:nvSpPr>
        <p:spPr>
          <a:xfrm>
            <a:off x="428596" y="1582341"/>
            <a:ext cx="8215370" cy="2031325"/>
          </a:xfrm>
          <a:prstGeom prst="rect">
            <a:avLst/>
          </a:prstGeom>
        </p:spPr>
        <p:txBody>
          <a:bodyPr wrap="square">
            <a:spAutoFit/>
          </a:bodyPr>
          <a:lstStyle/>
          <a:p>
            <a:r>
              <a:rPr lang="en-US" dirty="0" smtClean="0"/>
              <a:t>The most important natural light source is the sun. The sun is usually </a:t>
            </a:r>
            <a:r>
              <a:rPr lang="en-US" dirty="0" err="1" smtClean="0"/>
              <a:t>modelled</a:t>
            </a:r>
            <a:r>
              <a:rPr lang="en-US" dirty="0" smtClean="0"/>
              <a:t> as a distant, bright point. Daylight is sunlight that has been subjected to scattering in the atmosphere. A patch of surface outdoors during the day is illuminated both by light that comes directly from the sun and by light from the sun that has been scattered by the air; the presence of clouds or snow can add other, important, phenomena. The </a:t>
            </a:r>
            <a:r>
              <a:rPr lang="en-US" dirty="0" err="1" smtClean="0"/>
              <a:t>colour</a:t>
            </a:r>
            <a:r>
              <a:rPr lang="en-US" dirty="0" smtClean="0"/>
              <a:t> of daylight varies with time of day (figure 4.3) and time of year</a:t>
            </a:r>
            <a:endParaRPr lang="en-US" dirty="0"/>
          </a:p>
        </p:txBody>
      </p:sp>
      <p:sp>
        <p:nvSpPr>
          <p:cNvPr id="5" name="Rectangle 4"/>
          <p:cNvSpPr/>
          <p:nvPr/>
        </p:nvSpPr>
        <p:spPr>
          <a:xfrm>
            <a:off x="571472" y="4357694"/>
            <a:ext cx="7286676" cy="646331"/>
          </a:xfrm>
          <a:prstGeom prst="rect">
            <a:avLst/>
          </a:prstGeom>
        </p:spPr>
        <p:txBody>
          <a:bodyPr wrap="square">
            <a:spAutoFit/>
          </a:bodyPr>
          <a:lstStyle/>
          <a:p>
            <a:r>
              <a:rPr lang="en-US" dirty="0" smtClean="0"/>
              <a:t>The sky is another important natural light source. A crude geometrical model is a hemisphere with constant </a:t>
            </a:r>
            <a:r>
              <a:rPr lang="en-US" dirty="0" err="1" smtClean="0">
                <a:solidFill>
                  <a:srgbClr val="FF0000"/>
                </a:solidFill>
              </a:rPr>
              <a:t>exitance</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Artificial Illumination</a:t>
            </a:r>
            <a:endParaRPr lang="en-US" sz="3200" b="1" dirty="0"/>
          </a:p>
        </p:txBody>
      </p:sp>
      <p:sp>
        <p:nvSpPr>
          <p:cNvPr id="4" name="Rectangle 3"/>
          <p:cNvSpPr/>
          <p:nvPr/>
        </p:nvSpPr>
        <p:spPr>
          <a:xfrm>
            <a:off x="857224" y="1928802"/>
            <a:ext cx="7072346" cy="1200329"/>
          </a:xfrm>
          <a:prstGeom prst="rect">
            <a:avLst/>
          </a:prstGeom>
        </p:spPr>
        <p:txBody>
          <a:bodyPr wrap="square">
            <a:spAutoFit/>
          </a:bodyPr>
          <a:lstStyle/>
          <a:p>
            <a:r>
              <a:rPr lang="en-US" dirty="0" smtClean="0"/>
              <a:t>Typical artificial light sources are commonly of a small number of types. • An </a:t>
            </a:r>
            <a:r>
              <a:rPr lang="en-US" b="1" dirty="0" smtClean="0">
                <a:solidFill>
                  <a:srgbClr val="FF0000"/>
                </a:solidFill>
              </a:rPr>
              <a:t>incandescent light </a:t>
            </a:r>
            <a:r>
              <a:rPr lang="en-US" dirty="0" smtClean="0"/>
              <a:t>contains a metal filament which is heated to a high temperature. The spectrum roughly follows the black-body law</a:t>
            </a:r>
            <a:endParaRPr lang="en-US" dirty="0"/>
          </a:p>
        </p:txBody>
      </p:sp>
      <p:sp>
        <p:nvSpPr>
          <p:cNvPr id="5" name="Rectangle 4"/>
          <p:cNvSpPr/>
          <p:nvPr/>
        </p:nvSpPr>
        <p:spPr>
          <a:xfrm>
            <a:off x="1000100" y="3643314"/>
            <a:ext cx="7858180" cy="2585323"/>
          </a:xfrm>
          <a:prstGeom prst="rect">
            <a:avLst/>
          </a:prstGeom>
        </p:spPr>
        <p:txBody>
          <a:bodyPr wrap="square">
            <a:spAutoFit/>
          </a:bodyPr>
          <a:lstStyle/>
          <a:p>
            <a:r>
              <a:rPr lang="en-US" dirty="0" smtClean="0"/>
              <a:t>incandescent lights in most practical cases have a reddish tinge, because the melting temperature of the element limits the </a:t>
            </a:r>
            <a:r>
              <a:rPr lang="en-US" dirty="0" err="1" smtClean="0"/>
              <a:t>colour</a:t>
            </a:r>
            <a:r>
              <a:rPr lang="en-US" dirty="0" smtClean="0"/>
              <a:t> temperature of the light source.</a:t>
            </a:r>
          </a:p>
          <a:p>
            <a:r>
              <a:rPr lang="en-US" dirty="0" smtClean="0"/>
              <a:t> • </a:t>
            </a:r>
            <a:r>
              <a:rPr lang="en-US" b="1" dirty="0" smtClean="0">
                <a:solidFill>
                  <a:srgbClr val="FF0000"/>
                </a:solidFill>
              </a:rPr>
              <a:t>Fluorescent lights </a:t>
            </a:r>
            <a:r>
              <a:rPr lang="en-US" dirty="0" smtClean="0"/>
              <a:t>work by generating high speed electrons that strike gas within the bulb; this in turn releases ultraviolet radiation, which causes </a:t>
            </a:r>
            <a:r>
              <a:rPr lang="en-US" dirty="0" err="1" smtClean="0"/>
              <a:t>phosphors</a:t>
            </a:r>
            <a:r>
              <a:rPr lang="en-US" dirty="0" smtClean="0"/>
              <a:t> coating the inside of the bulb to fluoresce. Typically the coating consists of three or four phosphors, which fluoresce in quite narrow ranges of </a:t>
            </a:r>
            <a:r>
              <a:rPr lang="en-US" dirty="0" err="1" smtClean="0"/>
              <a:t>wavelengths</a:t>
            </a:r>
            <a:r>
              <a:rPr lang="en-US" dirty="0" smtClean="0"/>
              <a:t>. Most fluorescent bulbs generate light with a bluish tinge, but bulbs that mimic natural daylight are increasingly available</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CustomShape 1"/>
          <p:cNvSpPr/>
          <p:nvPr/>
        </p:nvSpPr>
        <p:spPr>
          <a:xfrm>
            <a:off x="457200" y="274680"/>
            <a:ext cx="8227440" cy="1140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2500" lnSpcReduction="20000"/>
          </a:bodyPr>
          <a:lstStyle/>
          <a:p>
            <a:pPr algn="ctr">
              <a:lnSpc>
                <a:spcPct val="100000"/>
              </a:lnSpc>
            </a:pPr>
            <a:r>
              <a:rPr lang="en-IN" sz="4400" b="0" strike="noStrike" spc="-1">
                <a:solidFill>
                  <a:srgbClr val="000000"/>
                </a:solidFill>
                <a:latin typeface="Calibri"/>
                <a:ea typeface="DejaVu Sans"/>
              </a:rPr>
              <a:t>11. Human Color Perception, </a:t>
            </a:r>
            <a:r>
              <a:t/>
            </a:r>
            <a:br/>
            <a:endParaRPr lang="en-IN" sz="4400" b="0" strike="noStrike" spc="-1">
              <a:latin typeface="Arial"/>
            </a:endParaRPr>
          </a:p>
        </p:txBody>
      </p:sp>
      <p:sp>
        <p:nvSpPr>
          <p:cNvPr id="417" name="CustomShape 2"/>
          <p:cNvSpPr/>
          <p:nvPr/>
        </p:nvSpPr>
        <p:spPr>
          <a:xfrm>
            <a:off x="457200" y="1600200"/>
            <a:ext cx="8227440" cy="4523760"/>
          </a:xfrm>
          <a:prstGeom prst="rect">
            <a:avLst/>
          </a:prstGeom>
          <a:noFill/>
          <a:ln>
            <a:noFill/>
          </a:ln>
        </p:spPr>
        <p:style>
          <a:lnRef idx="0">
            <a:scrgbClr r="0" g="0" b="0"/>
          </a:lnRef>
          <a:fillRef idx="0">
            <a:scrgbClr r="0" g="0" b="0"/>
          </a:fillRef>
          <a:effectRef idx="0">
            <a:scrgbClr r="0" g="0" b="0"/>
          </a:effectRef>
          <a:fontRef idx="minor"/>
        </p:style>
      </p:sp>
      <p:sp>
        <p:nvSpPr>
          <p:cNvPr id="4" name="Rectangle 3"/>
          <p:cNvSpPr/>
          <p:nvPr/>
        </p:nvSpPr>
        <p:spPr>
          <a:xfrm>
            <a:off x="714348" y="1357298"/>
            <a:ext cx="7858180" cy="1477328"/>
          </a:xfrm>
          <a:prstGeom prst="rect">
            <a:avLst/>
          </a:prstGeom>
        </p:spPr>
        <p:txBody>
          <a:bodyPr wrap="square">
            <a:spAutoFit/>
          </a:bodyPr>
          <a:lstStyle/>
          <a:p>
            <a:r>
              <a:rPr lang="en-US" dirty="0" smtClean="0"/>
              <a:t>To be able to describe </a:t>
            </a:r>
            <a:r>
              <a:rPr lang="en-US" dirty="0" err="1" smtClean="0"/>
              <a:t>colours</a:t>
            </a:r>
            <a:r>
              <a:rPr lang="en-US" dirty="0" smtClean="0"/>
              <a:t>, we need to know how people respond to them. </a:t>
            </a:r>
            <a:r>
              <a:rPr lang="en-US" dirty="0" err="1" smtClean="0"/>
              <a:t>Human</a:t>
            </a:r>
            <a:r>
              <a:rPr lang="en-US" dirty="0" smtClean="0"/>
              <a:t> perception of </a:t>
            </a:r>
            <a:r>
              <a:rPr lang="en-US" dirty="0" err="1" smtClean="0"/>
              <a:t>colour</a:t>
            </a:r>
            <a:r>
              <a:rPr lang="en-US" dirty="0" smtClean="0"/>
              <a:t> is a complex function of context; illumination, memory, object identity and emotion can all play a part. The simplest question is to </a:t>
            </a:r>
            <a:r>
              <a:rPr lang="en-US" dirty="0" err="1" smtClean="0"/>
              <a:t>understand</a:t>
            </a:r>
            <a:r>
              <a:rPr lang="en-US" dirty="0" smtClean="0"/>
              <a:t> which spectral radiances produce the same response from people under simple viewing conditions</a:t>
            </a:r>
            <a:endParaRPr lang="en-US" dirty="0"/>
          </a:p>
        </p:txBody>
      </p:sp>
      <p:sp>
        <p:nvSpPr>
          <p:cNvPr id="5" name="Rectangle 4"/>
          <p:cNvSpPr/>
          <p:nvPr/>
        </p:nvSpPr>
        <p:spPr>
          <a:xfrm>
            <a:off x="785786" y="2928934"/>
            <a:ext cx="7643866" cy="1754326"/>
          </a:xfrm>
          <a:prstGeom prst="rect">
            <a:avLst/>
          </a:prstGeom>
        </p:spPr>
        <p:txBody>
          <a:bodyPr wrap="square">
            <a:spAutoFit/>
          </a:bodyPr>
          <a:lstStyle/>
          <a:p>
            <a:r>
              <a:rPr lang="en-US" b="1" dirty="0" err="1" smtClean="0"/>
              <a:t>Colour</a:t>
            </a:r>
            <a:r>
              <a:rPr lang="en-US" b="1" dirty="0" smtClean="0"/>
              <a:t> Matching </a:t>
            </a:r>
            <a:r>
              <a:rPr lang="en-US" dirty="0" smtClean="0"/>
              <a:t>The simplest case of </a:t>
            </a:r>
            <a:r>
              <a:rPr lang="en-US" dirty="0" err="1" smtClean="0"/>
              <a:t>colour</a:t>
            </a:r>
            <a:r>
              <a:rPr lang="en-US" dirty="0" smtClean="0"/>
              <a:t> perception is obtained when only two </a:t>
            </a:r>
            <a:r>
              <a:rPr lang="en-US" dirty="0" err="1" smtClean="0"/>
              <a:t>colours</a:t>
            </a:r>
            <a:r>
              <a:rPr lang="en-US" dirty="0" smtClean="0"/>
              <a:t> are in view, on a black background. In a typical experiment a subject sees a </a:t>
            </a:r>
            <a:r>
              <a:rPr lang="en-US" dirty="0" err="1" smtClean="0"/>
              <a:t>coloured</a:t>
            </a:r>
            <a:r>
              <a:rPr lang="en-US" dirty="0" smtClean="0"/>
              <a:t> light — the test light — in one half of a split field. a mixture of lights in the other half to get it to match. The adjustments involve changing the intensity of some fixed number of primaries in the mixture</a:t>
            </a:r>
            <a:endParaRPr lang="en-US" dirty="0"/>
          </a:p>
        </p:txBody>
      </p:sp>
      <p:sp>
        <p:nvSpPr>
          <p:cNvPr id="6" name="Rectangle 5"/>
          <p:cNvSpPr/>
          <p:nvPr/>
        </p:nvSpPr>
        <p:spPr>
          <a:xfrm>
            <a:off x="785786" y="4714884"/>
            <a:ext cx="7643866" cy="923330"/>
          </a:xfrm>
          <a:prstGeom prst="rect">
            <a:avLst/>
          </a:prstGeom>
        </p:spPr>
        <p:txBody>
          <a:bodyPr wrap="square">
            <a:spAutoFit/>
          </a:bodyPr>
          <a:lstStyle/>
          <a:p>
            <a:r>
              <a:rPr lang="en-US" dirty="0" smtClean="0"/>
              <a:t>Write T for the test light, an equals sign for a match, the weights — which are non-negative — as </a:t>
            </a:r>
            <a:r>
              <a:rPr lang="en-US" dirty="0" err="1" smtClean="0"/>
              <a:t>wi</a:t>
            </a:r>
            <a:r>
              <a:rPr lang="en-US" dirty="0" smtClean="0"/>
              <a:t>, and the primaries Pi. A match can then written in an algebraic form as: T = w1P1 + w2P2 + ..</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srcRect/>
          <a:stretch>
            <a:fillRect/>
          </a:stretch>
        </p:blipFill>
        <p:spPr bwMode="auto">
          <a:xfrm>
            <a:off x="1042988" y="1541463"/>
            <a:ext cx="7743854" cy="46021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39060</TotalTime>
  <Words>5042</Words>
  <Application>LibreOffice/6.0.3.2$Linux_X86_64 LibreOffice_project/00m0$Build-2</Application>
  <PresentationFormat>On-screen Show (4:3)</PresentationFormat>
  <Paragraphs>301</Paragraphs>
  <Slides>119</Slides>
  <Notes>1</Notes>
  <HiddenSlides>0</HiddenSlides>
  <MMClips>0</MMClips>
  <ScaleCrop>false</ScaleCrop>
  <HeadingPairs>
    <vt:vector size="4" baseType="variant">
      <vt:variant>
        <vt:lpstr>Theme</vt:lpstr>
      </vt:variant>
      <vt:variant>
        <vt:i4>6</vt:i4>
      </vt:variant>
      <vt:variant>
        <vt:lpstr>Slide Titles</vt:lpstr>
      </vt:variant>
      <vt:variant>
        <vt:i4>119</vt:i4>
      </vt:variant>
    </vt:vector>
  </HeadingPairs>
  <TitlesOfParts>
    <vt:vector size="125" baseType="lpstr">
      <vt:lpstr>Office Theme</vt:lpstr>
      <vt:lpstr>Office Theme</vt:lpstr>
      <vt:lpstr>Office Theme</vt:lpstr>
      <vt:lpstr>Office Theme</vt:lpstr>
      <vt:lpstr>Office Theme</vt:lpstr>
      <vt:lpstr>Office Theme</vt:lpstr>
      <vt:lpstr>Slide 1</vt:lpstr>
      <vt:lpstr>Slide 2</vt:lpstr>
      <vt:lpstr>Slide 3</vt:lpstr>
      <vt:lpstr>Slide 4</vt:lpstr>
      <vt:lpstr>Slide 5</vt:lpstr>
      <vt:lpstr>Slide 6</vt:lpstr>
      <vt:lpstr>Slide 7</vt:lpstr>
      <vt:lpstr>Slide 8</vt:lpstr>
      <vt:lpstr>Cameras</vt:lpstr>
      <vt:lpstr>Slide 10</vt:lpstr>
      <vt:lpstr>Slide 11</vt:lpstr>
      <vt:lpstr>Slide 12</vt:lpstr>
      <vt:lpstr>Slide 13</vt:lpstr>
      <vt:lpstr>Slide 14</vt:lpstr>
      <vt:lpstr>Affine projection</vt:lpstr>
      <vt:lpstr>Oryhographic Projection</vt:lpstr>
      <vt:lpstr>Spherical projection</vt:lpstr>
      <vt:lpstr>Slide 18</vt:lpstr>
      <vt:lpstr>Slide 19</vt:lpstr>
      <vt:lpstr>Slide 20</vt:lpstr>
      <vt:lpstr>Slide 21</vt:lpstr>
      <vt:lpstr>Slide 22</vt:lpstr>
      <vt:lpstr>Slide 23</vt:lpstr>
      <vt:lpstr>Slide 24</vt:lpstr>
      <vt:lpstr>Slide 25</vt:lpstr>
      <vt:lpstr>Slide 26</vt:lpstr>
      <vt:lpstr>Slide 27</vt:lpstr>
      <vt:lpstr>Slide 28</vt:lpstr>
      <vt:lpstr>Camers with Lenses</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CONTD…</vt:lpstr>
      <vt:lpstr>Slide 44</vt:lpstr>
      <vt:lpstr>The Bidirectional Reflectance Distribution Function</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c.Lambertian Surfaces and Albedo</vt:lpstr>
      <vt:lpstr>d.Specular Surfaces</vt:lpstr>
      <vt:lpstr>e.The Lambertian + Specular Model</vt:lpstr>
      <vt:lpstr>Slide 64</vt:lpstr>
      <vt:lpstr>Slide 65</vt:lpstr>
      <vt:lpstr>Slide 66</vt:lpstr>
      <vt:lpstr>Slide 67</vt:lpstr>
      <vt:lpstr>Laberts definition of “Brightness”</vt:lpstr>
      <vt:lpstr>Slide 69</vt:lpstr>
      <vt:lpstr>Showing Differences between point source,line source and area source</vt:lpstr>
      <vt:lpstr>Point Sources </vt:lpstr>
      <vt:lpstr>Contd..</vt:lpstr>
      <vt:lpstr>Line Sources</vt:lpstr>
      <vt:lpstr>Area Sources</vt:lpstr>
      <vt:lpstr>Slide 75</vt:lpstr>
      <vt:lpstr>Slide 76</vt:lpstr>
      <vt:lpstr>Slide 77</vt:lpstr>
      <vt:lpstr>Slide 78</vt:lpstr>
      <vt:lpstr>Slide 79</vt:lpstr>
      <vt:lpstr>Contd..</vt:lpstr>
      <vt:lpstr>Slide 81</vt:lpstr>
      <vt:lpstr>Slide 82</vt:lpstr>
      <vt:lpstr>Slide 83</vt:lpstr>
      <vt:lpstr>Slide 84</vt:lpstr>
      <vt:lpstr>Slide 85</vt:lpstr>
      <vt:lpstr>Slide 86</vt:lpstr>
      <vt:lpstr>Slide 87</vt:lpstr>
      <vt:lpstr>Slide 88</vt:lpstr>
      <vt:lpstr>Slide 89</vt:lpstr>
      <vt:lpstr>Slide 90</vt:lpstr>
      <vt:lpstr>Slide 91</vt:lpstr>
      <vt:lpstr>Differences between Local shading and Global shading models</vt:lpstr>
      <vt:lpstr>Slide 93</vt:lpstr>
      <vt:lpstr>The Colour of Surfaces</vt:lpstr>
      <vt:lpstr>Black Body Radiators</vt:lpstr>
      <vt:lpstr>The Sun and the Sky</vt:lpstr>
      <vt:lpstr>Artificial Illumination</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Inferring Lightness</vt:lpstr>
      <vt:lpstr>Slide 115</vt:lpstr>
      <vt:lpstr>Slide 116</vt:lpstr>
      <vt:lpstr>Slide 117</vt:lpstr>
      <vt:lpstr>Slide 118</vt:lpstr>
      <vt:lpstr>Surface Colour from Finite Dimensional Linear Models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and Robotics</dc:title>
  <dc:subject/>
  <dc:creator>SWAROOPA</dc:creator>
  <dc:description/>
  <cp:lastModifiedBy>SWAROOPA</cp:lastModifiedBy>
  <cp:revision>72</cp:revision>
  <dcterms:created xsi:type="dcterms:W3CDTF">2023-01-22T18:29:53Z</dcterms:created>
  <dcterms:modified xsi:type="dcterms:W3CDTF">2024-04-22T00:47:19Z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13</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60</vt:i4>
  </property>
</Properties>
</file>